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300" r:id="rId4"/>
    <p:sldId id="301" r:id="rId5"/>
    <p:sldId id="316" r:id="rId6"/>
    <p:sldId id="303" r:id="rId7"/>
    <p:sldId id="313" r:id="rId8"/>
    <p:sldId id="317" r:id="rId9"/>
    <p:sldId id="304" r:id="rId10"/>
    <p:sldId id="305" r:id="rId11"/>
    <p:sldId id="306" r:id="rId12"/>
    <p:sldId id="307" r:id="rId13"/>
    <p:sldId id="310" r:id="rId14"/>
    <p:sldId id="311" r:id="rId15"/>
    <p:sldId id="312" r:id="rId16"/>
    <p:sldId id="315" r:id="rId17"/>
    <p:sldId id="319" r:id="rId18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14B5E429-3F80-44F3-8615-16A835D05F39}">
          <p14:sldIdLst>
            <p14:sldId id="256"/>
            <p14:sldId id="288"/>
            <p14:sldId id="300"/>
            <p14:sldId id="301"/>
            <p14:sldId id="316"/>
            <p14:sldId id="303"/>
            <p14:sldId id="313"/>
            <p14:sldId id="317"/>
            <p14:sldId id="304"/>
            <p14:sldId id="305"/>
            <p14:sldId id="306"/>
            <p14:sldId id="307"/>
            <p14:sldId id="310"/>
            <p14:sldId id="311"/>
            <p14:sldId id="312"/>
            <p14:sldId id="315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6" autoAdjust="0"/>
    <p:restoredTop sz="94660"/>
  </p:normalViewPr>
  <p:slideViewPr>
    <p:cSldViewPr>
      <p:cViewPr varScale="1">
        <p:scale>
          <a:sx n="68" d="100"/>
          <a:sy n="68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D3E9-639E-4F47-8C00-D9E8C7AB4FF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9413A-5266-48D8-9C67-8603564A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2036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54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68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91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95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4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4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4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AF466F-BDA4-4F18-9C7B-FF0A9A1B0E80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4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EBEE1B38-C5EB-4D66-9137-0AFE9CDEDE8F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7B613C-1AD7-49D3-885D-F654C5CDBAA6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4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4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4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4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4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4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4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7B613C-1AD7-49D3-885D-F654C5CDBAA6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gistry/wishlis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.amazon.com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my@newshelves.com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newshelvesdistribution" TargetMode="External"/><Relationship Id="rId5" Type="http://schemas.openxmlformats.org/officeDocument/2006/relationships/hyperlink" Target="http://twitter.com/NewShelvesBooks" TargetMode="External"/><Relationship Id="rId4" Type="http://schemas.openxmlformats.org/officeDocument/2006/relationships/hyperlink" Target="http://www.newshelvesdistributi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25" tIns="91425" rIns="91425" bIns="91425" anchor="b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buNone/>
            </a:pPr>
            <a:r>
              <a:rPr lang="en-US" dirty="0"/>
              <a:t>How to Get Noticed on Amazon</a:t>
            </a:r>
            <a:endParaRPr lang="en" dirty="0"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Yes It Is Possible and Yes You Can Do This…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057400" y="3124201"/>
            <a:ext cx="8229600" cy="86836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en" sz="53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Ranking Does Not Matter </a:t>
            </a:r>
            <a:br>
              <a:rPr lang="en" sz="53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" sz="53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 Much as Searchability.</a:t>
            </a:r>
          </a:p>
        </p:txBody>
      </p:sp>
    </p:spTree>
    <p:extLst>
      <p:ext uri="{BB962C8B-B14F-4D97-AF65-F5344CB8AC3E}">
        <p14:creationId xmlns:p14="http://schemas.microsoft.com/office/powerpoint/2010/main" val="207218689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6237"/>
            <a:ext cx="10972800" cy="1427163"/>
          </a:xfrm>
        </p:spPr>
        <p:txBody>
          <a:bodyPr>
            <a:noAutofit/>
          </a:bodyPr>
          <a:lstStyle/>
          <a:p>
            <a:pPr algn="ctr"/>
            <a:r>
              <a:rPr lang="en-US" sz="5333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Make Your Book More Discoverable With Keywords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10901"/>
            <a:ext cx="11379200" cy="4967700"/>
          </a:xfrm>
        </p:spPr>
        <p:txBody>
          <a:bodyPr>
            <a:noAutofit/>
          </a:bodyPr>
          <a:lstStyle/>
          <a:p>
            <a:pPr marL="109725" indent="0" algn="ctr">
              <a:buNone/>
            </a:pPr>
            <a:r>
              <a:rPr lang="en-US" sz="2133" dirty="0"/>
              <a:t>Be accurate, be precise, combine keywords in the most logical order  </a:t>
            </a:r>
          </a:p>
          <a:p>
            <a:pPr marL="109725" indent="0" algn="ctr">
              <a:buNone/>
            </a:pPr>
            <a:r>
              <a:rPr lang="en-US" sz="2133" dirty="0"/>
              <a:t>Use up to seven keywords or short phrases. You get 7.</a:t>
            </a:r>
          </a:p>
          <a:p>
            <a:pPr marL="109725" indent="0" algn="ctr">
              <a:buNone/>
            </a:pPr>
            <a:r>
              <a:rPr lang="en-US" sz="2133" dirty="0"/>
              <a:t>Think like your customer. Think about how you would search for your book if you were a customer, and ask others to suggest keywords they'd search on. </a:t>
            </a:r>
            <a:br>
              <a:rPr lang="en-US" sz="2133" dirty="0"/>
            </a:br>
            <a:br>
              <a:rPr lang="en-US" sz="2133" dirty="0"/>
            </a:br>
            <a:r>
              <a:rPr lang="en-US" sz="2400" b="1" dirty="0"/>
              <a:t>Useful keyword types </a:t>
            </a:r>
            <a:br>
              <a:rPr lang="en-US" sz="2400" dirty="0"/>
            </a:br>
            <a:r>
              <a:rPr lang="en-US" sz="2400" dirty="0"/>
              <a:t>● Setting (Colonial America) </a:t>
            </a:r>
            <a:br>
              <a:rPr lang="en-US" sz="2400" dirty="0"/>
            </a:br>
            <a:r>
              <a:rPr lang="en-US" sz="2400" dirty="0"/>
              <a:t>● Character types (single dad, veteran)</a:t>
            </a:r>
            <a:br>
              <a:rPr lang="en-US" sz="2400" dirty="0"/>
            </a:br>
            <a:r>
              <a:rPr lang="en-US" sz="2400" dirty="0"/>
              <a:t>● Character roles (strong female lead) </a:t>
            </a:r>
            <a:br>
              <a:rPr lang="en-US" sz="2400" dirty="0"/>
            </a:br>
            <a:r>
              <a:rPr lang="en-US" sz="2400" dirty="0"/>
              <a:t>● Plot themes (coming of age, forgiveness) </a:t>
            </a:r>
            <a:br>
              <a:rPr lang="en-US" sz="2400" dirty="0"/>
            </a:br>
            <a:r>
              <a:rPr lang="en-US" sz="2400" dirty="0"/>
              <a:t>● Story tone (dystopian, feel-good) </a:t>
            </a:r>
          </a:p>
          <a:p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50813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63036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buNone/>
            </a:pPr>
            <a:r>
              <a:rPr lang="en" sz="5333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Other Ways Your Book</a:t>
            </a:r>
            <a:br>
              <a:rPr lang="en" sz="5333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" sz="5333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Can Be Found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981200" y="1890301"/>
            <a:ext cx="8229600" cy="48915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indent="-419090">
              <a:buSzPct val="100000"/>
            </a:pPr>
            <a:r>
              <a:rPr lang="en-US" dirty="0"/>
              <a:t>Shopping and </a:t>
            </a:r>
            <a:r>
              <a:rPr lang="en" dirty="0"/>
              <a:t>Wish Lists </a:t>
            </a:r>
            <a:r>
              <a:rPr lang="en-US" sz="1800" dirty="0">
                <a:hlinkClick r:id="rId3"/>
              </a:rPr>
              <a:t>http://www.amazon.com/gp/registry/wishlist/</a:t>
            </a:r>
            <a:r>
              <a:rPr lang="en-US" sz="1800" dirty="0"/>
              <a:t> </a:t>
            </a:r>
            <a:endParaRPr lang="en" sz="1800" dirty="0"/>
          </a:p>
          <a:p>
            <a:pPr indent="-419090">
              <a:buSzPct val="100000"/>
            </a:pPr>
            <a:r>
              <a:rPr lang="en" dirty="0"/>
              <a:t>Links to other books</a:t>
            </a:r>
          </a:p>
          <a:p>
            <a:pPr indent="-419090">
              <a:buSzPct val="100000"/>
            </a:pPr>
            <a:r>
              <a:rPr lang="en" dirty="0"/>
              <a:t>85+ Reviews by AmazonCustomers</a:t>
            </a:r>
          </a:p>
          <a:p>
            <a:pPr indent="-419090" algn="ctr">
              <a:buClr>
                <a:schemeClr val="lt1"/>
              </a:buClr>
              <a:buSzPct val="100000"/>
            </a:pPr>
            <a:endParaRPr lang="en" dirty="0"/>
          </a:p>
          <a:p>
            <a:pPr indent="-419090" algn="ctr">
              <a:buClr>
                <a:schemeClr val="lt1"/>
              </a:buClr>
              <a:buSzPct val="100000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7807047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1582400" cy="1143000"/>
          </a:xfrm>
        </p:spPr>
        <p:txBody>
          <a:bodyPr>
            <a:noAutofit/>
          </a:bodyPr>
          <a:lstStyle/>
          <a:p>
            <a:pPr algn="ctr"/>
            <a:r>
              <a:rPr lang="en-US" sz="5333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Editorial Reviews? Verified Reviews? Vine Reviews? Other?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12420600" cy="34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867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Marketing Opportunities </a:t>
            </a:r>
            <a:br>
              <a:rPr lang="en-US" sz="5867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5867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through AMS</a:t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4800" dirty="0">
                <a:solidFill>
                  <a:srgbClr val="0070C0"/>
                </a:solidFill>
                <a:hlinkClick r:id="rId2"/>
              </a:rPr>
              <a:t>www.ams.amazon.com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399" y="34887"/>
            <a:ext cx="5725439" cy="657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108201"/>
            <a:ext cx="1471296" cy="6584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919" y="2109244"/>
            <a:ext cx="1422400" cy="609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7" name="Oval 6"/>
          <p:cNvSpPr/>
          <p:nvPr/>
        </p:nvSpPr>
        <p:spPr>
          <a:xfrm>
            <a:off x="6922457" y="2108200"/>
            <a:ext cx="1422400" cy="609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32791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52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3" name="Picture 2" descr="q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401" y="2209800"/>
            <a:ext cx="6291004" cy="304800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03805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6992471" cy="54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2118" dirty="0">
                <a:solidFill>
                  <a:sysClr val="windowText" lastClr="000000"/>
                </a:solidFill>
              </a:rPr>
              <a:t>     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endParaRPr lang="en-US" sz="2118" dirty="0">
              <a:solidFill>
                <a:sysClr val="windowText" lastClr="000000"/>
              </a:solidFill>
            </a:endParaRPr>
          </a:p>
          <a:p>
            <a:pPr algn="ctr" defTabSz="806867">
              <a:buClr>
                <a:srgbClr val="000000"/>
              </a:buClr>
              <a:buSzPct val="25000"/>
              <a:defRPr/>
            </a:pPr>
            <a:r>
              <a:rPr lang="en-US" sz="3177" b="1" dirty="0">
                <a:solidFill>
                  <a:srgbClr val="0070C0"/>
                </a:solidFill>
                <a:latin typeface="Trebuchet MS"/>
                <a:ea typeface="Trebuchet MS"/>
                <a:cs typeface="Trebuchet MS"/>
              </a:rPr>
              <a:t>Please get in touch if you have any </a:t>
            </a:r>
          </a:p>
          <a:p>
            <a:pPr algn="ctr" defTabSz="806867">
              <a:buClr>
                <a:srgbClr val="000000"/>
              </a:buClr>
              <a:buSzPct val="25000"/>
              <a:defRPr/>
            </a:pPr>
            <a:r>
              <a:rPr lang="en-US" sz="3177" b="1" dirty="0">
                <a:solidFill>
                  <a:srgbClr val="0070C0"/>
                </a:solidFill>
                <a:latin typeface="Trebuchet MS"/>
                <a:ea typeface="Trebuchet MS"/>
                <a:cs typeface="Trebuchet MS"/>
              </a:rPr>
              <a:t>questions!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endParaRPr lang="en-US" sz="2118" dirty="0">
              <a:solidFill>
                <a:sysClr val="windowText" lastClr="000000"/>
              </a:solidFill>
            </a:endParaRP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2824" dirty="0">
                <a:solidFill>
                  <a:sysClr val="windowText" lastClr="000000"/>
                </a:solidFill>
              </a:rPr>
              <a:t>Amy Collins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endParaRPr lang="en-US" sz="1588" dirty="0">
              <a:solidFill>
                <a:sysClr val="windowText" lastClr="000000"/>
              </a:solidFill>
            </a:endParaRP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dirty="0">
                <a:solidFill>
                  <a:sysClr val="windowText" lastClr="000000"/>
                </a:solidFill>
              </a:rPr>
              <a:t>New Shelves Books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dirty="0">
                <a:solidFill>
                  <a:sysClr val="windowText" lastClr="000000"/>
                </a:solidFill>
              </a:rPr>
              <a:t>595 Blossom Rd Suite 301A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dirty="0">
                <a:solidFill>
                  <a:sysClr val="windowText" lastClr="000000"/>
                </a:solidFill>
              </a:rPr>
              <a:t>Rochester, NY 14610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endParaRPr lang="en-US" sz="1588" dirty="0">
              <a:solidFill>
                <a:sysClr val="windowText" lastClr="000000"/>
              </a:solidFill>
            </a:endParaRPr>
          </a:p>
          <a:p>
            <a:pPr defTabSz="806867">
              <a:buClr>
                <a:srgbClr val="000000"/>
              </a:buClr>
              <a:buSzPct val="25000"/>
              <a:defRPr/>
            </a:pPr>
            <a:endParaRPr lang="en-US" sz="1588" dirty="0">
              <a:solidFill>
                <a:sysClr val="windowText" lastClr="000000"/>
              </a:solidFill>
            </a:endParaRP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dirty="0">
                <a:solidFill>
                  <a:srgbClr val="0070C0"/>
                </a:solidFill>
              </a:rPr>
              <a:t>518.261.1300       Phone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dirty="0">
                <a:solidFill>
                  <a:srgbClr val="0070C0"/>
                </a:solidFill>
              </a:rPr>
              <a:t>NewShelvesBooks    Skype 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u="sng" dirty="0">
                <a:solidFill>
                  <a:srgbClr val="0070C0"/>
                </a:solidFill>
                <a:hlinkClick r:id="rId3"/>
              </a:rPr>
              <a:t>amy@newshelves.com</a:t>
            </a:r>
            <a:r>
              <a:rPr lang="en-US" sz="1588" dirty="0">
                <a:solidFill>
                  <a:srgbClr val="0070C0"/>
                </a:solidFill>
              </a:rPr>
              <a:t>   Email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u="sng" dirty="0">
                <a:solidFill>
                  <a:srgbClr val="0070C0"/>
                </a:solidFill>
                <a:hlinkClick r:id="rId4"/>
              </a:rPr>
              <a:t>www.newshelvesdistribution.com</a:t>
            </a:r>
            <a:r>
              <a:rPr lang="en-US" sz="1588" dirty="0">
                <a:solidFill>
                  <a:srgbClr val="0070C0"/>
                </a:solidFill>
              </a:rPr>
              <a:t>  Website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u="sng" dirty="0">
                <a:solidFill>
                  <a:srgbClr val="0070C0"/>
                </a:solidFill>
                <a:hlinkClick r:id="rId5"/>
              </a:rPr>
              <a:t>http://twitter.com/NewShelvesBooks</a:t>
            </a:r>
            <a:r>
              <a:rPr lang="en-US" sz="1588" dirty="0">
                <a:solidFill>
                  <a:srgbClr val="0070C0"/>
                </a:solidFill>
              </a:rPr>
              <a:t>   Twitter</a:t>
            </a:r>
          </a:p>
          <a:p>
            <a:pPr defTabSz="806867">
              <a:buClr>
                <a:srgbClr val="000000"/>
              </a:buClr>
              <a:buSzPct val="25000"/>
              <a:defRPr/>
            </a:pPr>
            <a:r>
              <a:rPr lang="en-US" sz="1588" u="sng" dirty="0">
                <a:solidFill>
                  <a:srgbClr val="0070C0"/>
                </a:solidFill>
                <a:hlinkClick r:id="rId6"/>
              </a:rPr>
              <a:t>https://www.facebook.com/newshelvesdistribution</a:t>
            </a:r>
            <a:r>
              <a:rPr lang="en-US" sz="1588" dirty="0">
                <a:solidFill>
                  <a:srgbClr val="0070C0"/>
                </a:solidFill>
              </a:rPr>
              <a:t>  Facebook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828800"/>
            <a:ext cx="1847290" cy="293737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70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141" y="279400"/>
            <a:ext cx="10574060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11616"/>
              </a:buClr>
              <a:buSzPct val="25000"/>
            </a:pPr>
            <a:r>
              <a:rPr lang="en-US" sz="5333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Trebuchet MS"/>
              </a:rPr>
              <a:t>What Will We Cover Today?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 rot="21379371">
            <a:off x="2630179" y="1824584"/>
            <a:ext cx="4891684" cy="2969189"/>
          </a:xfrm>
          <a:prstGeom prst="rect">
            <a:avLst/>
          </a:prstGeom>
        </p:spPr>
        <p:txBody>
          <a:bodyPr>
            <a:norm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29"/>
              </a:spcAft>
              <a:buNone/>
            </a:pPr>
            <a:endParaRPr lang="en-US" sz="2295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201" y="1447800"/>
            <a:ext cx="10790133" cy="4352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29"/>
              </a:spcAft>
              <a:buFont typeface="Arial" pitchFamily="34" charset="0"/>
              <a:buChar char="•"/>
            </a:pPr>
            <a:r>
              <a:rPr lang="en-US" sz="4267" dirty="0">
                <a:solidFill>
                  <a:schemeClr val="accent1">
                    <a:lumMod val="50000"/>
                  </a:schemeClr>
                </a:solidFill>
              </a:rPr>
              <a:t>How to make your page look great</a:t>
            </a:r>
          </a:p>
          <a:p>
            <a:pPr>
              <a:spcAft>
                <a:spcPts val="529"/>
              </a:spcAft>
              <a:buFont typeface="Arial" pitchFamily="34" charset="0"/>
              <a:buChar char="•"/>
            </a:pPr>
            <a:r>
              <a:rPr lang="en-US" sz="4267" dirty="0">
                <a:solidFill>
                  <a:schemeClr val="accent1">
                    <a:lumMod val="50000"/>
                  </a:schemeClr>
                </a:solidFill>
              </a:rPr>
              <a:t>How to make your book easier to find</a:t>
            </a:r>
          </a:p>
          <a:p>
            <a:pPr>
              <a:spcAft>
                <a:spcPts val="529"/>
              </a:spcAft>
              <a:buFont typeface="Arial" pitchFamily="34" charset="0"/>
              <a:buChar char="•"/>
            </a:pPr>
            <a:r>
              <a:rPr lang="en-US" sz="4267" dirty="0">
                <a:solidFill>
                  <a:schemeClr val="accent1">
                    <a:lumMod val="50000"/>
                  </a:schemeClr>
                </a:solidFill>
              </a:rPr>
              <a:t>How to get more reviews (&amp; why)</a:t>
            </a:r>
          </a:p>
          <a:p>
            <a:pPr>
              <a:spcAft>
                <a:spcPts val="529"/>
              </a:spcAft>
              <a:buFont typeface="Arial" pitchFamily="34" charset="0"/>
              <a:buChar char="•"/>
            </a:pPr>
            <a:r>
              <a:rPr lang="en-US" sz="4267" dirty="0">
                <a:solidFill>
                  <a:schemeClr val="accent1">
                    <a:lumMod val="50000"/>
                  </a:schemeClr>
                </a:solidFill>
              </a:rPr>
              <a:t>Marketing programs available</a:t>
            </a:r>
          </a:p>
          <a:p>
            <a:pPr>
              <a:spcAft>
                <a:spcPts val="529"/>
              </a:spcAft>
              <a:buFont typeface="Arial" pitchFamily="34" charset="0"/>
              <a:buChar char="•"/>
            </a:pPr>
            <a:r>
              <a:rPr lang="en-US" sz="4267" dirty="0">
                <a:solidFill>
                  <a:schemeClr val="accent1">
                    <a:lumMod val="50000"/>
                  </a:schemeClr>
                </a:solidFill>
              </a:rPr>
              <a:t>Why and How to improve your author page</a:t>
            </a:r>
          </a:p>
          <a:p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150685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17800"/>
            <a:ext cx="10972800" cy="1143000"/>
          </a:xfrm>
        </p:spPr>
        <p:txBody>
          <a:bodyPr>
            <a:noAutofit/>
          </a:bodyPr>
          <a:lstStyle/>
          <a:p>
            <a:r>
              <a:rPr lang="en-US" sz="5333" dirty="0"/>
              <a:t>How Your Page Looks </a:t>
            </a:r>
            <a:br>
              <a:rPr lang="en-US" sz="5333" dirty="0"/>
            </a:br>
            <a:r>
              <a:rPr lang="en-US" sz="5333" dirty="0"/>
              <a:t>Is SO Important! </a:t>
            </a:r>
          </a:p>
        </p:txBody>
      </p:sp>
    </p:spTree>
    <p:extLst>
      <p:ext uri="{BB962C8B-B14F-4D97-AF65-F5344CB8AC3E}">
        <p14:creationId xmlns:p14="http://schemas.microsoft.com/office/powerpoint/2010/main" val="252130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625600" y="838200"/>
            <a:ext cx="9550400" cy="5537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723882" indent="-685783">
              <a:buSzPct val="100000"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Cover</a:t>
            </a:r>
          </a:p>
          <a:p>
            <a:pPr marL="723882" indent="-685783">
              <a:buSzPct val="100000"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Search Inside</a:t>
            </a:r>
          </a:p>
          <a:p>
            <a:pPr marL="723882" indent="-685783">
              <a:buSzPct val="100000"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Description with lots of white space and bullet points</a:t>
            </a:r>
          </a:p>
          <a:p>
            <a:pPr marL="723882" indent="-685783">
              <a:buSzPct val="100000"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Author Bio</a:t>
            </a:r>
          </a:p>
          <a:p>
            <a:pPr marL="723882" indent="-685783">
              <a:buSzPct val="100000"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Price Competitive with Page Count</a:t>
            </a:r>
          </a:p>
          <a:p>
            <a:pPr marL="723882" indent="-685783">
              <a:buSzPct val="100000"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Reviews</a:t>
            </a:r>
          </a:p>
          <a:p>
            <a:pPr marL="723882" indent="-685783">
              <a:buSzPct val="100000"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Professional Publisher Name</a:t>
            </a:r>
          </a:p>
          <a:p>
            <a:pPr marL="38099" indent="0">
              <a:buNone/>
            </a:pPr>
            <a:r>
              <a:rPr lang="en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2264849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" y="76200"/>
            <a:ext cx="12087204" cy="58671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2800" y="1295400"/>
            <a:ext cx="1422400" cy="609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2108201"/>
            <a:ext cx="1471296" cy="65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359" y="1701800"/>
            <a:ext cx="1307115" cy="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19" y="268440"/>
            <a:ext cx="11238631" cy="549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866" y="268440"/>
            <a:ext cx="1638335" cy="624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48" y="2097239"/>
            <a:ext cx="2311552" cy="22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67200" y="279401"/>
            <a:ext cx="4876800" cy="6258696"/>
            <a:chOff x="1600199" y="-750275"/>
            <a:chExt cx="4954575" cy="6217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199" y="-750275"/>
              <a:ext cx="4954575" cy="621762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971800" y="438150"/>
              <a:ext cx="1066800" cy="1600200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Oval 5"/>
            <p:cNvSpPr/>
            <p:nvPr/>
          </p:nvSpPr>
          <p:spPr>
            <a:xfrm>
              <a:off x="2819400" y="1657350"/>
              <a:ext cx="1600199" cy="1676399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" y="3108064"/>
            <a:ext cx="371768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rgbClr val="0070C0"/>
                </a:solidFill>
              </a:rPr>
              <a:t>Author Central</a:t>
            </a:r>
          </a:p>
        </p:txBody>
      </p:sp>
    </p:spTree>
    <p:extLst>
      <p:ext uri="{BB962C8B-B14F-4D97-AF65-F5344CB8AC3E}">
        <p14:creationId xmlns:p14="http://schemas.microsoft.com/office/powerpoint/2010/main" val="48274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52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3" name="Picture 2" descr="q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401" y="2209800"/>
            <a:ext cx="6291004" cy="304800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34616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11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Make Your Book</a:t>
            </a:r>
            <a:br>
              <a:rPr lang="en-US" b="1" dirty="0"/>
            </a:br>
            <a:r>
              <a:rPr lang="en-US" b="1" dirty="0"/>
              <a:t>Easier to Find</a:t>
            </a:r>
          </a:p>
        </p:txBody>
      </p:sp>
    </p:spTree>
    <p:extLst>
      <p:ext uri="{BB962C8B-B14F-4D97-AF65-F5344CB8AC3E}">
        <p14:creationId xmlns:p14="http://schemas.microsoft.com/office/powerpoint/2010/main" val="3085034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614</TotalTime>
  <Words>234</Words>
  <Application>Microsoft Office PowerPoint</Application>
  <PresentationFormat>Widescreen</PresentationFormat>
  <Paragraphs>50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Lucida Sans Unicode</vt:lpstr>
      <vt:lpstr>Trebuchet MS</vt:lpstr>
      <vt:lpstr>Verdana</vt:lpstr>
      <vt:lpstr>Wingdings 2</vt:lpstr>
      <vt:lpstr>Wingdings 3</vt:lpstr>
      <vt:lpstr>Concourse</vt:lpstr>
      <vt:lpstr>How to Get Noticed on Amazon</vt:lpstr>
      <vt:lpstr>PowerPoint Presentation</vt:lpstr>
      <vt:lpstr>How Your Page Looks  Is SO Important! </vt:lpstr>
      <vt:lpstr>PowerPoint Presentation</vt:lpstr>
      <vt:lpstr>PowerPoint Presentation</vt:lpstr>
      <vt:lpstr>PowerPoint Presentation</vt:lpstr>
      <vt:lpstr>PowerPoint Presentation</vt:lpstr>
      <vt:lpstr>Questions?</vt:lpstr>
      <vt:lpstr>Make Your Book Easier to Find</vt:lpstr>
      <vt:lpstr>Ranking Does Not Matter  As Much as Searchability.</vt:lpstr>
      <vt:lpstr>Make Your Book More Discoverable With Keywords</vt:lpstr>
      <vt:lpstr>Other Ways Your Book Can Be Found</vt:lpstr>
      <vt:lpstr>Editorial Reviews? Verified Reviews? Vine Reviews? Other?</vt:lpstr>
      <vt:lpstr>Marketing Opportunities  through AMS  www.ams.amazon.com 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 More Books On-Line and Thru Amazon</dc:title>
  <dc:creator>Amy Collins</dc:creator>
  <cp:lastModifiedBy>Amy Collins</cp:lastModifiedBy>
  <cp:revision>34</cp:revision>
  <dcterms:modified xsi:type="dcterms:W3CDTF">2017-04-10T18:36:59Z</dcterms:modified>
</cp:coreProperties>
</file>