
<file path=[Content_Types].xml><?xml version="1.0" encoding="utf-8"?>
<Types xmlns="http://schemas.openxmlformats.org/package/2006/content-types">
  <Default Extension="xml" ContentType="application/xml"/>
  <Default Extension="jpeg" ContentType="image/jpeg"/>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6"/>
  </p:notesMasterIdLst>
  <p:sldIdLst>
    <p:sldId id="256" r:id="rId2"/>
    <p:sldId id="263" r:id="rId3"/>
    <p:sldId id="257" r:id="rId4"/>
    <p:sldId id="259" r:id="rId5"/>
    <p:sldId id="258" r:id="rId6"/>
    <p:sldId id="265" r:id="rId7"/>
    <p:sldId id="261" r:id="rId8"/>
    <p:sldId id="260" r:id="rId9"/>
    <p:sldId id="267" r:id="rId10"/>
    <p:sldId id="272" r:id="rId11"/>
    <p:sldId id="262" r:id="rId12"/>
    <p:sldId id="266" r:id="rId13"/>
    <p:sldId id="273" r:id="rId14"/>
    <p:sldId id="268"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8903"/>
    <p:restoredTop sz="91345"/>
  </p:normalViewPr>
  <p:slideViewPr>
    <p:cSldViewPr snapToGrid="0" snapToObjects="1">
      <p:cViewPr varScale="1">
        <p:scale>
          <a:sx n="91" d="100"/>
          <a:sy n="91" d="100"/>
        </p:scale>
        <p:origin x="216" y="7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notesMaster" Target="notesMasters/notesMaster1.xml"/><Relationship Id="rId17" Type="http://schemas.openxmlformats.org/officeDocument/2006/relationships/presProps" Target="presProps.xml"/><Relationship Id="rId18" Type="http://schemas.openxmlformats.org/officeDocument/2006/relationships/viewProps" Target="viewProps.xml"/><Relationship Id="rId19" Type="http://schemas.openxmlformats.org/officeDocument/2006/relationships/theme" Target="theme/theme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41D715C-D3ED-A44B-B199-29C70C3A2482}" type="datetimeFigureOut">
              <a:rPr lang="en-US" smtClean="0"/>
              <a:t>4/28/17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453DE6E-A124-8C4B-9716-1F104AEFA604}" type="slidenum">
              <a:rPr lang="en-US" smtClean="0"/>
              <a:t>‹#›</a:t>
            </a:fld>
            <a:endParaRPr lang="en-US"/>
          </a:p>
        </p:txBody>
      </p:sp>
    </p:spTree>
    <p:extLst>
      <p:ext uri="{BB962C8B-B14F-4D97-AF65-F5344CB8AC3E}">
        <p14:creationId xmlns:p14="http://schemas.microsoft.com/office/powerpoint/2010/main" val="19137654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453DE6E-A124-8C4B-9716-1F104AEFA604}" type="slidenum">
              <a:rPr lang="en-US" smtClean="0"/>
              <a:t>2</a:t>
            </a:fld>
            <a:endParaRPr lang="en-US"/>
          </a:p>
        </p:txBody>
      </p:sp>
    </p:spTree>
    <p:extLst>
      <p:ext uri="{BB962C8B-B14F-4D97-AF65-F5344CB8AC3E}">
        <p14:creationId xmlns:p14="http://schemas.microsoft.com/office/powerpoint/2010/main" val="17940597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453DE6E-A124-8C4B-9716-1F104AEFA604}" type="slidenum">
              <a:rPr lang="en-US" smtClean="0"/>
              <a:t>6</a:t>
            </a:fld>
            <a:endParaRPr lang="en-US"/>
          </a:p>
        </p:txBody>
      </p:sp>
    </p:spTree>
    <p:extLst>
      <p:ext uri="{BB962C8B-B14F-4D97-AF65-F5344CB8AC3E}">
        <p14:creationId xmlns:p14="http://schemas.microsoft.com/office/powerpoint/2010/main" val="4195288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4464028"/>
            <a:ext cx="9144000" cy="1641490"/>
          </a:xfrm>
        </p:spPr>
        <p:txBody>
          <a:bodyPr wrap="none" anchor="t">
            <a:normAutofit/>
          </a:bodyPr>
          <a:lstStyle>
            <a:lvl1pPr algn="r">
              <a:defRPr sz="9600" b="0" spc="-300">
                <a:gradFill flip="none" rotWithShape="1">
                  <a:gsLst>
                    <a:gs pos="32000">
                      <a:schemeClr val="tx1">
                        <a:lumMod val="89000"/>
                      </a:schemeClr>
                    </a:gs>
                    <a:gs pos="0">
                      <a:schemeClr val="bg1">
                        <a:lumMod val="41000"/>
                        <a:lumOff val="59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en-US" smtClean="0"/>
              <a:t>Click to edit Master title style</a:t>
            </a:r>
            <a:endParaRPr lang="en-US" dirty="0"/>
          </a:p>
        </p:txBody>
      </p:sp>
      <p:sp>
        <p:nvSpPr>
          <p:cNvPr id="3" name="Subtitle 2"/>
          <p:cNvSpPr>
            <a:spLocks noGrp="1"/>
          </p:cNvSpPr>
          <p:nvPr>
            <p:ph type="subTitle" idx="1"/>
          </p:nvPr>
        </p:nvSpPr>
        <p:spPr>
          <a:xfrm>
            <a:off x="2209799" y="3694375"/>
            <a:ext cx="9144000" cy="754025"/>
          </a:xfrm>
        </p:spPr>
        <p:txBody>
          <a:bodyPr anchor="b">
            <a:normAutofit/>
          </a:bodyPr>
          <a:lstStyle>
            <a:lvl1pPr marL="0" indent="0" algn="r">
              <a:buNone/>
              <a:defRPr sz="32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ECD19FB2-3AAB-4D03-B13A-2960828C78E3}" type="datetimeFigureOut">
              <a:rPr lang="en-US" dirty="0"/>
              <a:t>4/28/17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367160"/>
            <a:ext cx="10515600" cy="819355"/>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839788" y="987425"/>
            <a:ext cx="10515600" cy="337973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839788" y="5186516"/>
            <a:ext cx="10514012" cy="682472"/>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B80C674-7DFC-42FE-B9CD-82963CDB1557}" type="datetimeFigureOut">
              <a:rPr lang="en-US" dirty="0"/>
              <a:t>4/28/17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3534344"/>
          </a:xfrm>
        </p:spPr>
        <p:txBody>
          <a:bodyPr anchor="ctr"/>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839788" y="4489399"/>
            <a:ext cx="10514012" cy="1501826"/>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076456F-F47D-4F25-8053-2A695DA0CA7D}" type="datetimeFigureOut">
              <a:rPr lang="en-US" dirty="0"/>
              <a:t>4/28/17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365125"/>
            <a:ext cx="9302752" cy="2992904"/>
          </a:xfrm>
        </p:spPr>
        <p:txBody>
          <a:bodyPr anchor="ctr"/>
          <a:lstStyle>
            <a:lvl1pPr>
              <a:defRPr sz="44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838200" y="4501729"/>
            <a:ext cx="10512424" cy="1489496"/>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D6C7379-69CC-4837-9905-BEBA22830C8A}" type="datetimeFigureOut">
              <a:rPr lang="en-US" dirty="0"/>
              <a:t>4/28/17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9" name="TextBox 8"/>
          <p:cNvSpPr txBox="1"/>
          <p:nvPr/>
        </p:nvSpPr>
        <p:spPr>
          <a:xfrm>
            <a:off x="1111044" y="7868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437812"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839788" y="2326967"/>
            <a:ext cx="10515600" cy="2511835"/>
          </a:xfrm>
        </p:spPr>
        <p:txBody>
          <a:bodyPr anchor="b">
            <a:normAutofit/>
          </a:bodyPr>
          <a:lstStyle>
            <a:lvl1pPr>
              <a:defRPr sz="5400"/>
            </a:lvl1pPr>
          </a:lstStyle>
          <a:p>
            <a:r>
              <a:rPr lang="en-US" smtClean="0"/>
              <a:t>Click to edit Master title style</a:t>
            </a:r>
            <a:endParaRPr lang="en-US" dirty="0"/>
          </a:p>
        </p:txBody>
      </p:sp>
      <p:sp>
        <p:nvSpPr>
          <p:cNvPr id="4" name="Text Placeholder 3"/>
          <p:cNvSpPr>
            <a:spLocks noGrp="1"/>
          </p:cNvSpPr>
          <p:nvPr>
            <p:ph type="body" sz="half" idx="2"/>
          </p:nvPr>
        </p:nvSpPr>
        <p:spPr>
          <a:xfrm>
            <a:off x="839788" y="4850581"/>
            <a:ext cx="10514012" cy="1140644"/>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9EB8B7E-8AEE-4F10-BFEE-C999AD004D36}" type="datetimeFigureOut">
              <a:rPr lang="en-US" dirty="0"/>
              <a:t>4/28/17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838200" y="365125"/>
            <a:ext cx="10515600" cy="1325563"/>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1337282" y="1885950"/>
            <a:ext cx="2946866" cy="576262"/>
          </a:xfrm>
        </p:spPr>
        <p:txBody>
          <a:bodyPr anchor="b">
            <a:noAutofit/>
          </a:bodyPr>
          <a:lstStyle>
            <a:lvl1pPr marL="0" indent="0">
              <a:buNone/>
              <a:defRPr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1356798" y="257175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4587994" y="1885950"/>
            <a:ext cx="2936241" cy="576262"/>
          </a:xfrm>
        </p:spPr>
        <p:txBody>
          <a:bodyPr vert="horz" lIns="91440" tIns="45720" rIns="91440" bIns="45720" rtlCol="0" anchor="b">
            <a:noAutofit/>
          </a:bodyPr>
          <a:lstStyle>
            <a:lvl1pPr>
              <a:buNone/>
              <a:defRPr lang="en-US"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smtClean="0"/>
              <a:t>Click to edit Master text styles</a:t>
            </a:r>
          </a:p>
        </p:txBody>
      </p:sp>
      <p:sp>
        <p:nvSpPr>
          <p:cNvPr id="10" name="Text Placeholder 3"/>
          <p:cNvSpPr>
            <a:spLocks noGrp="1"/>
          </p:cNvSpPr>
          <p:nvPr>
            <p:ph type="body" sz="half" idx="16"/>
          </p:nvPr>
        </p:nvSpPr>
        <p:spPr>
          <a:xfrm>
            <a:off x="4577441" y="257175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7829035" y="1885950"/>
            <a:ext cx="2932113" cy="576262"/>
          </a:xfrm>
        </p:spPr>
        <p:txBody>
          <a:bodyPr vert="horz" lIns="91440" tIns="45720" rIns="91440" bIns="45720" rtlCol="0" anchor="b">
            <a:noAutofit/>
          </a:bodyPr>
          <a:lstStyle>
            <a:lvl1pPr>
              <a:buNone/>
              <a:defRPr lang="en-US" sz="2400" b="0" dirty="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smtClean="0"/>
              <a:t>Click to edit Master text styles</a:t>
            </a:r>
          </a:p>
        </p:txBody>
      </p:sp>
      <p:sp>
        <p:nvSpPr>
          <p:cNvPr id="12" name="Text Placeholder 3"/>
          <p:cNvSpPr>
            <a:spLocks noGrp="1"/>
          </p:cNvSpPr>
          <p:nvPr>
            <p:ph type="body" sz="half" idx="17"/>
          </p:nvPr>
        </p:nvSpPr>
        <p:spPr>
          <a:xfrm>
            <a:off x="7829035" y="257175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8668F3F9-58BC-440B-B37B-805B9055EF92}" type="datetimeFigureOut">
              <a:rPr lang="en-US" dirty="0"/>
              <a:t>4/28/17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838200" y="365125"/>
            <a:ext cx="10515600" cy="1325563"/>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1332085" y="4297503"/>
            <a:ext cx="2940050"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1332085" y="2256354"/>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Drag picture to placeholder or click icon to add</a:t>
            </a:r>
            <a:endParaRPr lang="en-US" dirty="0"/>
          </a:p>
        </p:txBody>
      </p:sp>
      <p:sp>
        <p:nvSpPr>
          <p:cNvPr id="21" name="Text Placeholder 3"/>
          <p:cNvSpPr>
            <a:spLocks noGrp="1"/>
          </p:cNvSpPr>
          <p:nvPr>
            <p:ph type="body" sz="half" idx="18"/>
          </p:nvPr>
        </p:nvSpPr>
        <p:spPr>
          <a:xfrm>
            <a:off x="1332085" y="4873765"/>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4568997" y="4297503"/>
            <a:ext cx="2930525"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4568996" y="2256354"/>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Drag picture to placeholder or click icon to add</a:t>
            </a:r>
            <a:endParaRPr lang="en-US" dirty="0"/>
          </a:p>
        </p:txBody>
      </p:sp>
      <p:sp>
        <p:nvSpPr>
          <p:cNvPr id="24" name="Text Placeholder 3"/>
          <p:cNvSpPr>
            <a:spLocks noGrp="1"/>
          </p:cNvSpPr>
          <p:nvPr>
            <p:ph type="body" sz="half" idx="19"/>
          </p:nvPr>
        </p:nvSpPr>
        <p:spPr>
          <a:xfrm>
            <a:off x="4567644" y="4873764"/>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7804322" y="4297503"/>
            <a:ext cx="2932113"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7804321" y="2256354"/>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Drag picture to placeholder or click icon to add</a:t>
            </a:r>
            <a:endParaRPr lang="en-US" dirty="0"/>
          </a:p>
        </p:txBody>
      </p:sp>
      <p:sp>
        <p:nvSpPr>
          <p:cNvPr id="27" name="Text Placeholder 3"/>
          <p:cNvSpPr>
            <a:spLocks noGrp="1"/>
          </p:cNvSpPr>
          <p:nvPr>
            <p:ph type="body" sz="half" idx="20"/>
          </p:nvPr>
        </p:nvSpPr>
        <p:spPr>
          <a:xfrm>
            <a:off x="7804197" y="4873762"/>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0D5A53AF-48EA-489D-8260-9DCAB666386A}" type="datetimeFigureOut">
              <a:rPr lang="en-US" dirty="0"/>
              <a:t>4/28/17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DED02AE-B9A4-47BD-AF8E-97E16144138B}" type="datetimeFigureOut">
              <a:rPr lang="en-US" dirty="0"/>
              <a:t>4/28/17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F0FD78B-DB02-4362-BCDC-98A55456977C}" type="datetimeFigureOut">
              <a:rPr lang="en-US" dirty="0"/>
              <a:t>4/28/17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8"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9916976-5D93-46E4-A98A-FAD63E4D0EA8}" type="datetimeFigureOut">
              <a:rPr lang="en-US" dirty="0"/>
              <a:t>4/28/17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Title 1"/>
          <p:cNvSpPr>
            <a:spLocks noGrp="1"/>
          </p:cNvSpPr>
          <p:nvPr>
            <p:ph type="ctrTitle"/>
          </p:nvPr>
        </p:nvSpPr>
        <p:spPr>
          <a:xfrm>
            <a:off x="854532" y="4464028"/>
            <a:ext cx="9144000" cy="1641490"/>
          </a:xfrm>
        </p:spPr>
        <p:txBody>
          <a:bodyPr wrap="none" anchor="t">
            <a:normAutofit/>
          </a:bodyPr>
          <a:lstStyle>
            <a:lvl1pPr algn="l">
              <a:defRPr sz="9600" b="0" spc="-300">
                <a:gradFill flip="none" rotWithShape="1">
                  <a:gsLst>
                    <a:gs pos="32000">
                      <a:schemeClr val="tx1">
                        <a:lumMod val="89000"/>
                      </a:schemeClr>
                    </a:gs>
                    <a:gs pos="0">
                      <a:schemeClr val="bg1">
                        <a:lumMod val="47000"/>
                        <a:lumOff val="53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en-US" smtClean="0"/>
              <a:t>Click to edit Master title style</a:t>
            </a:r>
            <a:endParaRPr lang="en-US" dirty="0"/>
          </a:p>
        </p:txBody>
      </p:sp>
      <p:sp>
        <p:nvSpPr>
          <p:cNvPr id="8" name="Subtitle 2"/>
          <p:cNvSpPr>
            <a:spLocks noGrp="1"/>
          </p:cNvSpPr>
          <p:nvPr>
            <p:ph type="subTitle" idx="1"/>
          </p:nvPr>
        </p:nvSpPr>
        <p:spPr>
          <a:xfrm>
            <a:off x="854532" y="3693674"/>
            <a:ext cx="9144000" cy="754025"/>
          </a:xfrm>
        </p:spPr>
        <p:txBody>
          <a:bodyPr anchor="b">
            <a:normAutofit/>
          </a:bodyPr>
          <a:lstStyle>
            <a:lvl1pPr marL="0" indent="0" algn="l">
              <a:buNone/>
              <a:defRPr sz="32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F39F4F5-F4D2-4D2A-AB60-88D37ADCB869}" type="datetimeFigureOut">
              <a:rPr lang="en-US" dirty="0"/>
              <a:t>4/28/17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20000" y="1825625"/>
            <a:ext cx="5025216"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319840" y="1825625"/>
            <a:ext cx="503396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23BC6CE-6D1E-47E5-8859-F31AC5380EB2}" type="datetimeFigureOut">
              <a:rPr lang="en-US" dirty="0"/>
              <a:t>4/28/17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120000" y="1681163"/>
            <a:ext cx="5025216" cy="823912"/>
          </a:xfrm>
        </p:spPr>
        <p:txBody>
          <a:bodyPr anchor="b"/>
          <a:lstStyle>
            <a:lvl1pPr marL="0" indent="0">
              <a:buNone/>
              <a:defRPr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20000" y="2505075"/>
            <a:ext cx="5025216"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19840" y="1681163"/>
            <a:ext cx="5035548" cy="823912"/>
          </a:xfrm>
        </p:spPr>
        <p:txBody>
          <a:bodyPr vert="horz" lIns="91440" tIns="45720" rIns="91440" bIns="45720" rtlCol="0" anchor="b">
            <a:normAutofit/>
          </a:bodyPr>
          <a:lstStyle>
            <a:lvl1pPr>
              <a:buNone/>
              <a:defRPr lang="en-US"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smtClean="0"/>
              <a:t>Click to edit Master text styles</a:t>
            </a:r>
          </a:p>
        </p:txBody>
      </p:sp>
      <p:sp>
        <p:nvSpPr>
          <p:cNvPr id="6" name="Content Placeholder 5"/>
          <p:cNvSpPr>
            <a:spLocks noGrp="1"/>
          </p:cNvSpPr>
          <p:nvPr>
            <p:ph sz="quarter" idx="4"/>
          </p:nvPr>
        </p:nvSpPr>
        <p:spPr>
          <a:xfrm>
            <a:off x="6319840" y="2505075"/>
            <a:ext cx="503554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1B4E7C4-4DA4-404D-9965-B13F2DD7D8BF}" type="datetimeFigureOut">
              <a:rPr lang="en-US" dirty="0"/>
              <a:t>4/28/17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76FB7AA-4A53-424F-AD41-70827B6504BA}" type="datetimeFigureOut">
              <a:rPr lang="en-US" dirty="0"/>
              <a:t>4/28/17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7884882-FB12-4BC8-9960-9AD8104D7FAE}" type="datetimeFigureOut">
              <a:rPr lang="en-US" dirty="0"/>
              <a:t>4/28/17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20000" y="2057400"/>
            <a:ext cx="3652025" cy="3811588"/>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7D1BD23-6E54-4D9D-AD88-A2813C73CC25}" type="datetimeFigureOut">
              <a:rPr lang="en-US" dirty="0"/>
              <a:t>4/28/17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1120000" y="2057400"/>
            <a:ext cx="3652025" cy="3811588"/>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471A834-4F3C-4AF9-9C74-05EC35A0F292}" type="datetimeFigureOut">
              <a:rPr lang="en-US" dirty="0"/>
              <a:t>4/28/17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theme" Target="../theme/theme1.xml"/><Relationship Id="rId19"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9">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120000" y="1825625"/>
            <a:ext cx="102338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51CF1133-3259-4C45-BABA-5B62D9C6F78D}" type="datetimeFigureOut">
              <a:rPr lang="en-US" dirty="0"/>
              <a:t>4/28/17</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hf sldNum="0" hdr="0" ftr="0" dt="0"/>
  <p:txStyles>
    <p:titleStyle>
      <a:lvl1pPr algn="l" defTabSz="914400" rtl="0" eaLnBrk="1" latinLnBrk="0" hangingPunct="1">
        <a:lnSpc>
          <a:spcPct val="90000"/>
        </a:lnSpc>
        <a:spcBef>
          <a:spcPct val="0"/>
        </a:spcBef>
        <a:buNone/>
        <a:defRPr sz="5400" b="0" kern="1200">
          <a:gradFill flip="none" rotWithShape="1">
            <a:gsLst>
              <a:gs pos="28000">
                <a:schemeClr val="tx1">
                  <a:lumMod val="93000"/>
                </a:schemeClr>
              </a:gs>
              <a:gs pos="0">
                <a:schemeClr val="bg1">
                  <a:lumMod val="25000"/>
                  <a:lumOff val="75000"/>
                </a:schemeClr>
              </a:gs>
              <a:gs pos="100000">
                <a:schemeClr val="tx2">
                  <a:lumMod val="0"/>
                  <a:lumOff val="100000"/>
                </a:schemeClr>
              </a:gs>
            </a:gsLst>
            <a:lin ang="4800000" scaled="0"/>
            <a:tileRect/>
          </a:gra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mailto:lauren@triadaus.com" TargetMode="External"/><Relationship Id="rId4" Type="http://schemas.openxmlformats.org/officeDocument/2006/relationships/image" Target="../media/image2.jpg"/><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657350"/>
            <a:ext cx="12192000" cy="1644810"/>
          </a:xfrm>
        </p:spPr>
        <p:txBody>
          <a:bodyPr>
            <a:normAutofit/>
          </a:bodyPr>
          <a:lstStyle/>
          <a:p>
            <a:pPr algn="ctr"/>
            <a:r>
              <a:rPr lang="en-US" sz="8600" dirty="0"/>
              <a:t>Crafting </a:t>
            </a:r>
            <a:r>
              <a:rPr lang="en-US" sz="8600" dirty="0" smtClean="0"/>
              <a:t>the Perfect </a:t>
            </a:r>
            <a:r>
              <a:rPr lang="en-US" sz="8600" dirty="0"/>
              <a:t>Query</a:t>
            </a:r>
          </a:p>
        </p:txBody>
      </p:sp>
      <p:sp>
        <p:nvSpPr>
          <p:cNvPr id="3" name="Subtitle 2"/>
          <p:cNvSpPr>
            <a:spLocks noGrp="1"/>
          </p:cNvSpPr>
          <p:nvPr>
            <p:ph type="subTitle" idx="1"/>
          </p:nvPr>
        </p:nvSpPr>
        <p:spPr>
          <a:xfrm>
            <a:off x="1783429" y="5061536"/>
            <a:ext cx="9144000" cy="802832"/>
          </a:xfrm>
        </p:spPr>
        <p:txBody>
          <a:bodyPr/>
          <a:lstStyle/>
          <a:p>
            <a:pPr algn="ctr"/>
            <a:r>
              <a:rPr lang="en-US" dirty="0" smtClean="0"/>
              <a:t>Lauren Spieller, TriadaUS Literary</a:t>
            </a:r>
            <a:endParaRPr lang="en-US" dirty="0"/>
          </a:p>
        </p:txBody>
      </p:sp>
      <p:sp>
        <p:nvSpPr>
          <p:cNvPr id="4" name="TextBox 3"/>
          <p:cNvSpPr txBox="1"/>
          <p:nvPr/>
        </p:nvSpPr>
        <p:spPr>
          <a:xfrm>
            <a:off x="3031972" y="3116422"/>
            <a:ext cx="7096045" cy="2169825"/>
          </a:xfrm>
          <a:prstGeom prst="rect">
            <a:avLst/>
          </a:prstGeom>
          <a:noFill/>
        </p:spPr>
        <p:txBody>
          <a:bodyPr wrap="none" rtlCol="0">
            <a:spAutoFit/>
          </a:bodyPr>
          <a:lstStyle/>
          <a:p>
            <a:pPr algn="ctr"/>
            <a:r>
              <a:rPr lang="en-US" sz="4500" dirty="0"/>
              <a:t>Secrets to Hooking an Agent </a:t>
            </a:r>
            <a:endParaRPr lang="en-US" sz="4500" dirty="0" smtClean="0"/>
          </a:p>
          <a:p>
            <a:pPr algn="ctr"/>
            <a:r>
              <a:rPr lang="en-US" sz="4500" dirty="0" smtClean="0"/>
              <a:t>and </a:t>
            </a:r>
            <a:r>
              <a:rPr lang="en-US" sz="4500" dirty="0"/>
              <a:t>Getting Requests</a:t>
            </a:r>
          </a:p>
          <a:p>
            <a:pPr algn="ctr"/>
            <a:endParaRPr lang="en-US" sz="4500" dirty="0"/>
          </a:p>
        </p:txBody>
      </p:sp>
    </p:spTree>
    <p:extLst>
      <p:ext uri="{BB962C8B-B14F-4D97-AF65-F5344CB8AC3E}">
        <p14:creationId xmlns:p14="http://schemas.microsoft.com/office/powerpoint/2010/main" val="207546709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idx="1"/>
          </p:nvPr>
        </p:nvSpPr>
        <p:spPr>
          <a:xfrm>
            <a:off x="768307" y="56271"/>
            <a:ext cx="10233800" cy="4351338"/>
          </a:xfrm>
        </p:spPr>
        <p:txBody>
          <a:bodyPr>
            <a:noAutofit/>
          </a:bodyPr>
          <a:lstStyle/>
          <a:p>
            <a:pPr marL="0" indent="0">
              <a:buNone/>
            </a:pPr>
            <a:r>
              <a:rPr lang="en-US" sz="1700" dirty="0"/>
              <a:t>Dear </a:t>
            </a:r>
            <a:r>
              <a:rPr lang="en-US" sz="1700" dirty="0" smtClean="0"/>
              <a:t>Agent,</a:t>
            </a:r>
            <a:endParaRPr lang="en-US" sz="1700" dirty="0"/>
          </a:p>
          <a:p>
            <a:pPr marL="0" indent="0">
              <a:buNone/>
            </a:pPr>
            <a:r>
              <a:rPr lang="en-US" sz="1700" dirty="0"/>
              <a:t/>
            </a:r>
            <a:br>
              <a:rPr lang="en-US" sz="1700" dirty="0"/>
            </a:br>
            <a:r>
              <a:rPr lang="en-US" sz="1700" dirty="0"/>
              <a:t>Oliver </a:t>
            </a:r>
            <a:r>
              <a:rPr lang="en-US" sz="1700" dirty="0" err="1"/>
              <a:t>Gylden</a:t>
            </a:r>
            <a:r>
              <a:rPr lang="en-US" sz="1700" dirty="0"/>
              <a:t> only wants one thing: to become a Tinker’s apprentice and create revolutionary machines. His dreams do not include being embroiled in a war between two nations whose opposing beliefs have caused decades of bloodshed. But when dragon-like creatures, created by magic and pieced together with reanimated flesh, destroy his village in a brutal attack, that's exactly what he gets.</a:t>
            </a:r>
          </a:p>
          <a:p>
            <a:pPr marL="0" indent="0">
              <a:buNone/>
            </a:pPr>
            <a:r>
              <a:rPr lang="en-US" sz="1700" dirty="0"/>
              <a:t/>
            </a:r>
            <a:br>
              <a:rPr lang="en-US" sz="1700" dirty="0"/>
            </a:br>
            <a:r>
              <a:rPr lang="en-US" sz="1700" dirty="0"/>
              <a:t>Oliver barely escapes the assault with </a:t>
            </a:r>
            <a:r>
              <a:rPr lang="en-US" sz="1700" dirty="0" err="1"/>
              <a:t>Marya</a:t>
            </a:r>
            <a:r>
              <a:rPr lang="en-US" sz="1700" dirty="0"/>
              <a:t> Alden, the girl he has secretly loved for years. But </a:t>
            </a:r>
            <a:r>
              <a:rPr lang="en-US" sz="1700" dirty="0" err="1"/>
              <a:t>Marya</a:t>
            </a:r>
            <a:r>
              <a:rPr lang="en-US" sz="1700" dirty="0"/>
              <a:t> has been keeping secrets of her own, secrets that could explain the attacks and shape the outcome of the war. And now that they're on the run, someone is after them. Someone who knows the truth.</a:t>
            </a:r>
          </a:p>
          <a:p>
            <a:pPr marL="0" indent="0">
              <a:buNone/>
            </a:pPr>
            <a:r>
              <a:rPr lang="en-US" sz="1700" dirty="0"/>
              <a:t/>
            </a:r>
            <a:br>
              <a:rPr lang="en-US" sz="1700" dirty="0"/>
            </a:br>
            <a:r>
              <a:rPr lang="en-US" sz="1700" dirty="0"/>
              <a:t>Confrontations with spies, treacherous terrain, and near-fatal accidents make getting to safety next to impossible. </a:t>
            </a:r>
            <a:r>
              <a:rPr lang="en-US" sz="1700" dirty="0" err="1"/>
              <a:t>Marya's</a:t>
            </a:r>
            <a:r>
              <a:rPr lang="en-US" sz="1700" dirty="0"/>
              <a:t> secrets threaten to ruin the friendship they spent their childhood building. As if that weren't enough, dreams Oliver has been having begin to reveal his own connection to the impending war, and that he might not be the simple fisherman he first believed.</a:t>
            </a:r>
          </a:p>
          <a:p>
            <a:pPr marL="0" indent="0">
              <a:buNone/>
            </a:pPr>
            <a:r>
              <a:rPr lang="en-US" sz="1700" dirty="0"/>
              <a:t/>
            </a:r>
            <a:br>
              <a:rPr lang="en-US" sz="1700" dirty="0"/>
            </a:br>
            <a:r>
              <a:rPr lang="en-US" sz="1700" dirty="0"/>
              <a:t>I saw on your recent #MSWL that you are looking for “diverse voices….epic YA, beautifully sad stories, etc. Really, I'm just looking for anything great. And have a particular fondness for deeply emotional novels, moral complexity, dark humor…” LIGHTNING IN WINTER is an epic YA </a:t>
            </a:r>
            <a:r>
              <a:rPr lang="en-US" sz="1700" dirty="0" err="1"/>
              <a:t>gaslamp</a:t>
            </a:r>
            <a:r>
              <a:rPr lang="en-US" sz="1700" dirty="0"/>
              <a:t> fantasy that is complete at 90,000 words, and told from three different (and diverse) perspectives: Oliver, </a:t>
            </a:r>
            <a:r>
              <a:rPr lang="en-US" sz="1700" dirty="0" err="1"/>
              <a:t>Marya</a:t>
            </a:r>
            <a:r>
              <a:rPr lang="en-US" sz="1700" dirty="0"/>
              <a:t>, and the spy who follows them. I think it hits a lot of the points you mentioned in your #MSWL.</a:t>
            </a:r>
            <a:br>
              <a:rPr lang="en-US" sz="1700" dirty="0"/>
            </a:br>
            <a:r>
              <a:rPr lang="en-US" sz="1700" dirty="0" smtClean="0"/>
              <a:t>In </a:t>
            </a:r>
            <a:r>
              <a:rPr lang="en-US" sz="1700" dirty="0"/>
              <a:t>addition to writing for myself, </a:t>
            </a:r>
            <a:r>
              <a:rPr lang="en-US" sz="1700" dirty="0" smtClean="0"/>
              <a:t>I’m also a contributor to </a:t>
            </a:r>
            <a:r>
              <a:rPr lang="en-US" sz="1700" dirty="0" err="1" smtClean="0"/>
              <a:t>HuffPo</a:t>
            </a:r>
            <a:r>
              <a:rPr lang="en-US" sz="1700" dirty="0" smtClean="0"/>
              <a:t>. </a:t>
            </a:r>
            <a:r>
              <a:rPr lang="en-US" sz="1700" dirty="0"/>
              <a:t>When I'm not writing, I'm binging Doctor Who and Buffy, and working </a:t>
            </a:r>
            <a:r>
              <a:rPr lang="en-US" sz="1700" dirty="0" smtClean="0"/>
              <a:t>as a media consultant.</a:t>
            </a:r>
          </a:p>
          <a:p>
            <a:pPr marL="0" indent="0">
              <a:buNone/>
            </a:pPr>
            <a:r>
              <a:rPr lang="en-US" sz="1700" dirty="0" smtClean="0"/>
              <a:t>Two agents have requested </a:t>
            </a:r>
            <a:r>
              <a:rPr lang="en-US" sz="1700" dirty="0" err="1" smtClean="0"/>
              <a:t>fulls</a:t>
            </a:r>
            <a:r>
              <a:rPr lang="en-US" sz="1700" dirty="0" smtClean="0"/>
              <a:t> of this manuscript.</a:t>
            </a:r>
          </a:p>
          <a:p>
            <a:pPr marL="0" indent="0">
              <a:buNone/>
            </a:pPr>
            <a:r>
              <a:rPr lang="en-US" sz="1700" dirty="0" smtClean="0"/>
              <a:t>Thanks so much for your consideration! Please find the first chapter below.</a:t>
            </a:r>
          </a:p>
          <a:p>
            <a:pPr marL="0" indent="0">
              <a:buNone/>
            </a:pPr>
            <a:endParaRPr lang="en-US" sz="1700" dirty="0"/>
          </a:p>
        </p:txBody>
      </p:sp>
    </p:spTree>
    <p:extLst>
      <p:ext uri="{BB962C8B-B14F-4D97-AF65-F5344CB8AC3E}">
        <p14:creationId xmlns:p14="http://schemas.microsoft.com/office/powerpoint/2010/main" val="15218878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20000" y="601578"/>
            <a:ext cx="10233800" cy="5859379"/>
          </a:xfrm>
        </p:spPr>
        <p:txBody>
          <a:bodyPr>
            <a:noAutofit/>
          </a:bodyPr>
          <a:lstStyle/>
          <a:p>
            <a:pPr marL="0" indent="0">
              <a:buNone/>
            </a:pPr>
            <a:r>
              <a:rPr lang="en-US" sz="1900" dirty="0"/>
              <a:t>Dear (Agent Name),</a:t>
            </a:r>
          </a:p>
          <a:p>
            <a:pPr marL="0" indent="0">
              <a:buNone/>
            </a:pPr>
            <a:r>
              <a:rPr lang="en-US" sz="1900" dirty="0"/>
              <a:t>The Day After You Save the World, a 73,000 word YA Contemporary, is about Ryan Summers, a science fiction geek who is caught in the middle when his high school is rocked by a date rape allegation.</a:t>
            </a:r>
          </a:p>
          <a:p>
            <a:pPr marL="0" indent="0">
              <a:buNone/>
            </a:pPr>
            <a:r>
              <a:rPr lang="en-US" sz="1900" dirty="0"/>
              <a:t>The accused, Malcolm, is not only the top contender for Homecoming King but the brother of Ryan’s best friend. And Ryan’s new girlfriend, who has her own dark history with Malcolm, has befriended the alleged victim. Both vie for Ryan’s allegiance, and whatever choice he makes threatens to shatter his most important relationships. While his divorced mother embarks on a new foray into romance, Ryan struggles to decide what’s right even as he wrestles with his own budding sexuality in a world clouded by accusations of rape and betrayal. He looks for sanity in his playful relationship with his baby sister and in the rich fictional world he’s bringing to life in his free time: a science fiction novel about a teenage geek who has defeated alien invaders but can’t remember doing it. Ryan imagines he’s the hero of his story, and looks for strength in the idea that he’s already saved the world.</a:t>
            </a:r>
          </a:p>
          <a:p>
            <a:pPr marL="0" indent="0">
              <a:buNone/>
            </a:pPr>
            <a:r>
              <a:rPr lang="en-US" sz="1900" dirty="0"/>
              <a:t>A few words about myself. My short fiction has appeared in a number of venues, most notably The Magazine of Fantasy and Science Fiction and the new, cutting-edge neo-noir magazine, Gamut. My writing has also garnered numerous prizes, including the Oklahoma Writer’s Federation’s Crème-de-la-Crème award and the Outstanding Writer Award at the Rose State Writer’s Conference. One of my nonfiction books, Is God a Delusion?, was named a Choice Outstanding Academic Title of 2009.</a:t>
            </a:r>
          </a:p>
          <a:p>
            <a:pPr marL="0" indent="0">
              <a:buNone/>
            </a:pPr>
            <a:r>
              <a:rPr lang="en-US" sz="1900" dirty="0"/>
              <a:t>In accordance with your query guidelines I have pasted the first (#) pages of the novel below. I’d be delighted to send you more on request. I look forward to hearing from you soon.</a:t>
            </a:r>
          </a:p>
          <a:p>
            <a:pPr marL="0" indent="0">
              <a:buNone/>
            </a:pPr>
            <a:endParaRPr lang="en-US" sz="1900" dirty="0"/>
          </a:p>
        </p:txBody>
      </p:sp>
    </p:spTree>
    <p:extLst>
      <p:ext uri="{BB962C8B-B14F-4D97-AF65-F5344CB8AC3E}">
        <p14:creationId xmlns:p14="http://schemas.microsoft.com/office/powerpoint/2010/main" val="138044516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37120" y="150487"/>
            <a:ext cx="10233800" cy="5154279"/>
          </a:xfrm>
        </p:spPr>
        <p:txBody>
          <a:bodyPr>
            <a:noAutofit/>
          </a:bodyPr>
          <a:lstStyle/>
          <a:p>
            <a:pPr marL="0" indent="0">
              <a:buNone/>
            </a:pPr>
            <a:r>
              <a:rPr lang="en-US" sz="2100" dirty="0"/>
              <a:t>Dear Ms. Gardner,</a:t>
            </a:r>
          </a:p>
          <a:p>
            <a:pPr marL="0" indent="0">
              <a:buNone/>
            </a:pPr>
            <a:r>
              <a:rPr lang="en-US" sz="2100" dirty="0"/>
              <a:t>I follow your blog and watched an interview with Michael Hyatt in which you provided advice for new authors. I believe my book would be a good fit for you and your agency. My cozy mystery novel, The Lottery, is 75,000 words and is the first novel in a series with this protagonist.</a:t>
            </a:r>
          </a:p>
          <a:p>
            <a:pPr marL="0" indent="0">
              <a:buNone/>
            </a:pPr>
            <a:r>
              <a:rPr lang="en-US" sz="2100" dirty="0"/>
              <a:t>Bridgette Olsen discovers the dead bodies of two coworkers in two days. Bridgette and her coworkers recently won the lottery and are set to claim their prize money until some of them wind up dead. Now a suspect because she has found the bodies, she is also a target of the killer and her past. When she was only 16, she found her abusive cousin dead of a suicide. She hid her bruises from her family, who never suspected the real reason behind them, but she now struggles with forming attachments and is haunted by his death. Now a Christian, she wonders how she could have changed things and carries the burden of his death on her shoulders. She and her romantic interest, Garrett, and her best friend, Elena, set out to find the real killer. With her dangerous ex-boyfriend back in town, Bridgette is unsure of whom to trust.</a:t>
            </a:r>
          </a:p>
          <a:p>
            <a:pPr marL="0" indent="0">
              <a:buNone/>
            </a:pPr>
            <a:r>
              <a:rPr lang="en-US" sz="2100" dirty="0"/>
              <a:t>I run a freelance editing business, Prestige Prose, which can be found online at </a:t>
            </a:r>
            <a:r>
              <a:rPr lang="en-US" sz="2100" dirty="0" err="1"/>
              <a:t>www.prestigeprose.com</a:t>
            </a:r>
            <a:r>
              <a:rPr lang="en-US" sz="2100" dirty="0"/>
              <a:t>. I maintain a Christian devotional blog, Echoes of Joy, and have published a devotional based on this blog titled Echoes of Joy: 30 Days of Experiencing God’s Grace. I have had short stories published in Chicken Soup for the Shopper’s Soul; Owl </a:t>
            </a:r>
            <a:r>
              <a:rPr lang="en-US" sz="2100" dirty="0" err="1"/>
              <a:t>Hootings</a:t>
            </a:r>
            <a:r>
              <a:rPr lang="en-US" sz="2100" dirty="0"/>
              <a:t>, Vol. II; and Oklahoma: The Fountain of the Heartland.</a:t>
            </a:r>
          </a:p>
          <a:p>
            <a:pPr marL="0" indent="0">
              <a:buNone/>
            </a:pPr>
            <a:r>
              <a:rPr lang="en-US" sz="2100" dirty="0"/>
              <a:t>Thank you for your consideration</a:t>
            </a:r>
            <a:r>
              <a:rPr lang="en-US" sz="2100" dirty="0" smtClean="0"/>
              <a:t>.</a:t>
            </a:r>
            <a:endParaRPr lang="en-US" sz="2100" dirty="0"/>
          </a:p>
        </p:txBody>
      </p:sp>
    </p:spTree>
    <p:extLst>
      <p:ext uri="{BB962C8B-B14F-4D97-AF65-F5344CB8AC3E}">
        <p14:creationId xmlns:p14="http://schemas.microsoft.com/office/powerpoint/2010/main" val="111120256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24579" y="784616"/>
            <a:ext cx="10233800" cy="4351338"/>
          </a:xfrm>
        </p:spPr>
        <p:txBody>
          <a:bodyPr>
            <a:noAutofit/>
          </a:bodyPr>
          <a:lstStyle/>
          <a:p>
            <a:pPr marL="0" indent="0">
              <a:buNone/>
            </a:pPr>
            <a:r>
              <a:rPr lang="en-US" sz="2000" dirty="0"/>
              <a:t>The only way to make music in the Kingdom of Capella is through singing. All other forms have been outlawed since the death of the queen.</a:t>
            </a:r>
          </a:p>
          <a:p>
            <a:pPr marL="0" indent="0">
              <a:buNone/>
            </a:pPr>
            <a:r>
              <a:rPr lang="en-US" sz="2000" dirty="0"/>
              <a:t>Rejected by the King’s Choir, ten-year-old </a:t>
            </a:r>
            <a:r>
              <a:rPr lang="en-US" sz="2000" dirty="0" err="1"/>
              <a:t>Maralee</a:t>
            </a:r>
            <a:r>
              <a:rPr lang="en-US" sz="2000" dirty="0"/>
              <a:t> meets an old fiddler who shares a dangerous way to create music—by playing the violin. She soon discovers he is her grandfather. Together, </a:t>
            </a:r>
            <a:r>
              <a:rPr lang="en-US" sz="2000" dirty="0" err="1"/>
              <a:t>Maralee</a:t>
            </a:r>
            <a:r>
              <a:rPr lang="en-US" sz="2000" dirty="0"/>
              <a:t> and the fiddler join a secret group of musicians. The players conspire to sneak into the annual Festival of Songs and remind Capella of what it has lost. Not everyone is ready to welcome instruments back. The tyrannical choir director discovers the plot. She orchestrates the search and arrest of many players. Those who escape undetected, plan to hide. </a:t>
            </a:r>
            <a:r>
              <a:rPr lang="en-US" sz="2000" dirty="0" err="1"/>
              <a:t>Maralee</a:t>
            </a:r>
            <a:r>
              <a:rPr lang="en-US" sz="2000" dirty="0"/>
              <a:t> convinces the remaining players they can no keep silent; they must stand for what they believe in. The group plays at the festival even at the risk of going to prison.</a:t>
            </a:r>
          </a:p>
          <a:p>
            <a:pPr marL="0" indent="0">
              <a:buNone/>
            </a:pPr>
            <a:r>
              <a:rPr lang="en-US" sz="2000" dirty="0"/>
              <a:t>THE QUEEN AND THE FIDDLER is an alternative historical, middle-grade novel. It is complete at 46,000 words and inspired by books such as The Tale of </a:t>
            </a:r>
            <a:r>
              <a:rPr lang="en-US" sz="2000" dirty="0" err="1"/>
              <a:t>Despereaux</a:t>
            </a:r>
            <a:r>
              <a:rPr lang="en-US" sz="2000" dirty="0"/>
              <a:t>, by Kate </a:t>
            </a:r>
            <a:r>
              <a:rPr lang="en-US" sz="2000" dirty="0" err="1"/>
              <a:t>Dicamillo</a:t>
            </a:r>
            <a:r>
              <a:rPr lang="en-US" sz="2000" dirty="0"/>
              <a:t>, and The Princess Academy, by Shannon Hale. It won in the 2013 Oklahoma City Writers contest and the 2016 Oklahoma Writer’s Federation contest.</a:t>
            </a:r>
          </a:p>
          <a:p>
            <a:pPr marL="0" indent="0">
              <a:buNone/>
            </a:pPr>
            <a:r>
              <a:rPr lang="en-US" sz="2000" dirty="0"/>
              <a:t>I grew up playing the piano and singing alto. I am the 2017 president of Oklahoma City Writers, </a:t>
            </a:r>
            <a:r>
              <a:rPr lang="en-US" sz="2000" dirty="0" err="1"/>
              <a:t>Inc</a:t>
            </a:r>
            <a:r>
              <a:rPr lang="en-US" sz="2000" dirty="0"/>
              <a:t>, and a member of the Oklahoma Writer’s Federation, Inc. You can find my Facebook page: “The Queen and the Fiddler – tentative title” at @</a:t>
            </a:r>
            <a:r>
              <a:rPr lang="en-US" sz="2000" dirty="0" err="1"/>
              <a:t>queenfiddler</a:t>
            </a:r>
            <a:r>
              <a:rPr lang="en-US" sz="2000" dirty="0"/>
              <a:t>. I also update twitter using #</a:t>
            </a:r>
            <a:r>
              <a:rPr lang="en-US" sz="2000" dirty="0" err="1"/>
              <a:t>queenfiddler</a:t>
            </a:r>
            <a:r>
              <a:rPr lang="en-US" sz="2000" dirty="0"/>
              <a:t>.</a:t>
            </a:r>
          </a:p>
          <a:p>
            <a:pPr marL="0" indent="0">
              <a:buNone/>
            </a:pPr>
            <a:r>
              <a:rPr lang="en-US" sz="2000" dirty="0"/>
              <a:t>Please let me know if you would like to see more. Thank you for your time and consideration.</a:t>
            </a:r>
          </a:p>
        </p:txBody>
      </p:sp>
    </p:spTree>
    <p:extLst>
      <p:ext uri="{BB962C8B-B14F-4D97-AF65-F5344CB8AC3E}">
        <p14:creationId xmlns:p14="http://schemas.microsoft.com/office/powerpoint/2010/main" val="180915143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754730" y="3397905"/>
            <a:ext cx="4995374" cy="1117826"/>
          </a:xfrm>
        </p:spPr>
        <p:txBody>
          <a:bodyPr>
            <a:noAutofit/>
          </a:bodyPr>
          <a:lstStyle/>
          <a:p>
            <a:pPr marL="0" indent="0" algn="ctr">
              <a:buNone/>
            </a:pPr>
            <a:r>
              <a:rPr lang="en-US" sz="5000" dirty="0" smtClean="0"/>
              <a:t>Any Questions?</a:t>
            </a:r>
            <a:endParaRPr lang="en-US" sz="5000" dirty="0"/>
          </a:p>
        </p:txBody>
      </p:sp>
    </p:spTree>
    <p:extLst>
      <p:ext uri="{BB962C8B-B14F-4D97-AF65-F5344CB8AC3E}">
        <p14:creationId xmlns:p14="http://schemas.microsoft.com/office/powerpoint/2010/main" val="14997278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0515600" cy="1325563"/>
          </a:xfrm>
        </p:spPr>
        <p:txBody>
          <a:bodyPr>
            <a:normAutofit/>
          </a:bodyPr>
          <a:lstStyle/>
          <a:p>
            <a:pPr algn="ctr"/>
            <a:r>
              <a:rPr lang="en-US" sz="5000" dirty="0" smtClean="0"/>
              <a:t>A bit about me</a:t>
            </a:r>
            <a:r>
              <a:rPr lang="is-IS" sz="5000" dirty="0" smtClean="0"/>
              <a:t>…</a:t>
            </a:r>
            <a:endParaRPr lang="en-US" sz="5000" dirty="0"/>
          </a:p>
        </p:txBody>
      </p:sp>
      <p:sp>
        <p:nvSpPr>
          <p:cNvPr id="5" name="TextBox 4"/>
          <p:cNvSpPr txBox="1"/>
          <p:nvPr/>
        </p:nvSpPr>
        <p:spPr>
          <a:xfrm>
            <a:off x="3276600" y="1196400"/>
            <a:ext cx="8077200" cy="5632311"/>
          </a:xfrm>
          <a:prstGeom prst="rect">
            <a:avLst/>
          </a:prstGeom>
          <a:noFill/>
        </p:spPr>
        <p:txBody>
          <a:bodyPr wrap="square" rtlCol="0">
            <a:spAutoFit/>
          </a:bodyPr>
          <a:lstStyle/>
          <a:p>
            <a:r>
              <a:rPr lang="en-US" b="1" dirty="0" smtClean="0">
                <a:solidFill>
                  <a:srgbClr val="92D050"/>
                </a:solidFill>
              </a:rPr>
              <a:t>Lauren Spieller </a:t>
            </a:r>
            <a:r>
              <a:rPr lang="en-US" dirty="0" smtClean="0"/>
              <a:t>is an author and literary agent living in Brooklyn. Before joining </a:t>
            </a:r>
            <a:r>
              <a:rPr lang="en-US" dirty="0" err="1" smtClean="0"/>
              <a:t>TriadaUS</a:t>
            </a:r>
            <a:r>
              <a:rPr lang="en-US" dirty="0" smtClean="0"/>
              <a:t>, she worked in literary scouting, and as an editorial consultant. She is the author </a:t>
            </a:r>
            <a:r>
              <a:rPr lang="en-US" dirty="0" smtClean="0"/>
              <a:t>of  YOUR DESTINATION IS ON THE LEFT(Simon </a:t>
            </a:r>
            <a:r>
              <a:rPr lang="en-US" dirty="0" smtClean="0"/>
              <a:t>&amp; Schuster Books for Young Readers, </a:t>
            </a:r>
            <a:r>
              <a:rPr lang="en-US" dirty="0" smtClean="0"/>
              <a:t>June 2018</a:t>
            </a:r>
            <a:r>
              <a:rPr lang="en-US" dirty="0" smtClean="0"/>
              <a:t>).</a:t>
            </a:r>
          </a:p>
          <a:p>
            <a:r>
              <a:rPr lang="en-US" dirty="0"/>
              <a:t/>
            </a:r>
            <a:br>
              <a:rPr lang="en-US" dirty="0"/>
            </a:br>
            <a:r>
              <a:rPr lang="en-US" dirty="0" smtClean="0"/>
              <a:t>Lauren </a:t>
            </a:r>
            <a:r>
              <a:rPr lang="en-US" dirty="0"/>
              <a:t>is seeking </a:t>
            </a:r>
            <a:r>
              <a:rPr lang="en-US" dirty="0" smtClean="0"/>
              <a:t>Picture Books, Middle Grade,  </a:t>
            </a:r>
            <a:r>
              <a:rPr lang="en-US" dirty="0"/>
              <a:t>and Young Adult fiction, as well as </a:t>
            </a:r>
            <a:r>
              <a:rPr lang="en-US" dirty="0" smtClean="0"/>
              <a:t>select Adult fiction and non-fiction. </a:t>
            </a:r>
            <a:r>
              <a:rPr lang="en-US" dirty="0"/>
              <a:t>Whatever the age category or genre, Lauren is passionate about finding diverse voices. </a:t>
            </a:r>
            <a:endParaRPr lang="en-US" dirty="0" smtClean="0"/>
          </a:p>
          <a:p>
            <a:endParaRPr lang="en-US" dirty="0"/>
          </a:p>
          <a:p>
            <a:r>
              <a:rPr lang="en-US" dirty="0" smtClean="0"/>
              <a:t>In </a:t>
            </a:r>
            <a:r>
              <a:rPr lang="en-US" dirty="0"/>
              <a:t>MG, she’s drawn to heartfelt contemporaries, exciting adventures, contemporary fantasy and magical realism, as well as light sci-fi.  </a:t>
            </a:r>
            <a:r>
              <a:rPr lang="en-US" dirty="0" smtClean="0"/>
              <a:t>In </a:t>
            </a:r>
            <a:r>
              <a:rPr lang="en-US" dirty="0"/>
              <a:t>YA, she’d love to find authentic teen voices in any and all genres. She is especially fond of </a:t>
            </a:r>
            <a:r>
              <a:rPr lang="en-US" dirty="0" smtClean="0"/>
              <a:t>contemporary fantasy and high </a:t>
            </a:r>
            <a:r>
              <a:rPr lang="en-US" dirty="0"/>
              <a:t>concept contemporaries. </a:t>
            </a:r>
            <a:endParaRPr lang="en-US" dirty="0" smtClean="0"/>
          </a:p>
          <a:p>
            <a:endParaRPr lang="en-US" dirty="0"/>
          </a:p>
          <a:p>
            <a:r>
              <a:rPr lang="en-US" dirty="0" smtClean="0"/>
              <a:t>In </a:t>
            </a:r>
            <a:r>
              <a:rPr lang="en-US" dirty="0"/>
              <a:t>Adult, Lauren is seeking commercial </a:t>
            </a:r>
            <a:r>
              <a:rPr lang="en-US" dirty="0" smtClean="0"/>
              <a:t>fiction </a:t>
            </a:r>
            <a:r>
              <a:rPr lang="en-US" dirty="0"/>
              <a:t>and immersive literary </a:t>
            </a:r>
            <a:r>
              <a:rPr lang="en-US" dirty="0" smtClean="0"/>
              <a:t>fantasies, </a:t>
            </a:r>
            <a:r>
              <a:rPr lang="en-US" dirty="0" smtClean="0"/>
              <a:t>as well as  upmarket </a:t>
            </a:r>
            <a:r>
              <a:rPr lang="en-US" dirty="0" smtClean="0"/>
              <a:t>fiction (especially </a:t>
            </a:r>
            <a:r>
              <a:rPr lang="en-US" dirty="0"/>
              <a:t>if it's funny or has a touch of magical realism!) and unique non-fiction with an existing platform. </a:t>
            </a:r>
            <a:endParaRPr lang="en-US" dirty="0" smtClean="0"/>
          </a:p>
          <a:p>
            <a:r>
              <a:rPr lang="en-US" dirty="0" smtClean="0"/>
              <a:t/>
            </a:r>
            <a:br>
              <a:rPr lang="en-US" dirty="0" smtClean="0"/>
            </a:br>
            <a:r>
              <a:rPr lang="en-US" dirty="0" smtClean="0"/>
              <a:t>Please send a query letter and your first ten pages with the word </a:t>
            </a:r>
            <a:r>
              <a:rPr lang="en-US" dirty="0" smtClean="0"/>
              <a:t>QUERY + OWFI </a:t>
            </a:r>
            <a:r>
              <a:rPr lang="en-US" dirty="0" smtClean="0"/>
              <a:t>in the email’s subject line to </a:t>
            </a:r>
            <a:r>
              <a:rPr lang="en-US" dirty="0" smtClean="0">
                <a:hlinkClick r:id="rId3"/>
              </a:rPr>
              <a:t>lauren@triadaus.com</a:t>
            </a:r>
            <a:r>
              <a:rPr lang="en-US" dirty="0" smtClean="0"/>
              <a:t> </a:t>
            </a:r>
            <a:endParaRPr lang="en-US" dirty="0"/>
          </a:p>
        </p:txBody>
      </p:sp>
      <p:pic>
        <p:nvPicPr>
          <p:cNvPr id="6" name="Content Placeholder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51218" y="1933278"/>
            <a:ext cx="2136661" cy="2804977"/>
          </a:xfrm>
          <a:prstGeom prst="rect">
            <a:avLst/>
          </a:prstGeom>
        </p:spPr>
      </p:pic>
    </p:spTree>
    <p:extLst>
      <p:ext uri="{BB962C8B-B14F-4D97-AF65-F5344CB8AC3E}">
        <p14:creationId xmlns:p14="http://schemas.microsoft.com/office/powerpoint/2010/main" val="161957970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Anatomy of a Query Letter</a:t>
            </a:r>
            <a:endParaRPr lang="en-US" dirty="0"/>
          </a:p>
        </p:txBody>
      </p:sp>
      <p:sp>
        <p:nvSpPr>
          <p:cNvPr id="3" name="Content Placeholder 2"/>
          <p:cNvSpPr>
            <a:spLocks noGrp="1"/>
          </p:cNvSpPr>
          <p:nvPr>
            <p:ph idx="1"/>
          </p:nvPr>
        </p:nvSpPr>
        <p:spPr/>
        <p:txBody>
          <a:bodyPr>
            <a:normAutofit fontScale="92500" lnSpcReduction="10000"/>
          </a:bodyPr>
          <a:lstStyle/>
          <a:p>
            <a:pPr lvl="0">
              <a:lnSpc>
                <a:spcPct val="100000"/>
              </a:lnSpc>
              <a:spcBef>
                <a:spcPts val="0"/>
              </a:spcBef>
              <a:buFont typeface="Wingdings" charset="2"/>
              <a:buChar char="Ø"/>
              <a:defRPr/>
            </a:pPr>
            <a:r>
              <a:rPr lang="en-US" dirty="0" smtClean="0"/>
              <a:t> Salutation</a:t>
            </a:r>
            <a:endParaRPr lang="en-US" dirty="0"/>
          </a:p>
          <a:p>
            <a:pPr lvl="0">
              <a:lnSpc>
                <a:spcPct val="150000"/>
              </a:lnSpc>
              <a:spcBef>
                <a:spcPts val="0"/>
              </a:spcBef>
              <a:buFont typeface="Wingdings" charset="2"/>
              <a:buChar char="Ø"/>
            </a:pPr>
            <a:r>
              <a:rPr lang="en-US" dirty="0" smtClean="0"/>
              <a:t> Introduction </a:t>
            </a:r>
            <a:r>
              <a:rPr lang="en-US" dirty="0"/>
              <a:t>(TITLE, age category, genre, word </a:t>
            </a:r>
            <a:r>
              <a:rPr lang="en-US" dirty="0" smtClean="0"/>
              <a:t>count*)</a:t>
            </a:r>
            <a:endParaRPr lang="en-US" dirty="0"/>
          </a:p>
          <a:p>
            <a:pPr lvl="0">
              <a:lnSpc>
                <a:spcPct val="150000"/>
              </a:lnSpc>
              <a:spcBef>
                <a:spcPts val="0"/>
              </a:spcBef>
              <a:buFont typeface="Wingdings" charset="2"/>
              <a:buChar char="Ø"/>
              <a:defRPr/>
            </a:pPr>
            <a:r>
              <a:rPr lang="en-US" dirty="0" smtClean="0"/>
              <a:t> Summary </a:t>
            </a:r>
            <a:r>
              <a:rPr lang="en-US" dirty="0"/>
              <a:t>Paragraphs (1-2)</a:t>
            </a:r>
          </a:p>
          <a:p>
            <a:pPr lvl="0">
              <a:lnSpc>
                <a:spcPct val="150000"/>
              </a:lnSpc>
              <a:spcBef>
                <a:spcPts val="0"/>
              </a:spcBef>
              <a:buFont typeface="Wingdings" charset="2"/>
              <a:buChar char="Ø"/>
              <a:defRPr/>
            </a:pPr>
            <a:r>
              <a:rPr lang="en-US" dirty="0" smtClean="0"/>
              <a:t> Recap &amp; Comp Titles: TITLE / genre </a:t>
            </a:r>
            <a:r>
              <a:rPr lang="en-US" dirty="0"/>
              <a:t>/</a:t>
            </a:r>
            <a:r>
              <a:rPr lang="en-US" dirty="0" smtClean="0"/>
              <a:t> word count </a:t>
            </a:r>
            <a:r>
              <a:rPr lang="en-US" dirty="0"/>
              <a:t>+ </a:t>
            </a:r>
            <a:r>
              <a:rPr lang="en-US" dirty="0" smtClean="0"/>
              <a:t>1-2 comp </a:t>
            </a:r>
            <a:r>
              <a:rPr lang="en-US" dirty="0"/>
              <a:t>titles</a:t>
            </a:r>
          </a:p>
          <a:p>
            <a:pPr lvl="0">
              <a:lnSpc>
                <a:spcPct val="150000"/>
              </a:lnSpc>
              <a:spcBef>
                <a:spcPts val="0"/>
              </a:spcBef>
              <a:buFont typeface="Wingdings" charset="2"/>
              <a:buChar char="Ø"/>
              <a:defRPr/>
            </a:pPr>
            <a:r>
              <a:rPr lang="en-US" dirty="0" smtClean="0"/>
              <a:t> Short </a:t>
            </a:r>
            <a:r>
              <a:rPr lang="en-US" dirty="0"/>
              <a:t>and Sweet Bio</a:t>
            </a:r>
          </a:p>
          <a:p>
            <a:pPr lvl="0">
              <a:lnSpc>
                <a:spcPct val="150000"/>
              </a:lnSpc>
              <a:spcBef>
                <a:spcPts val="0"/>
              </a:spcBef>
              <a:buFont typeface="Wingdings" charset="2"/>
              <a:buChar char="Ø"/>
              <a:defRPr/>
            </a:pPr>
            <a:r>
              <a:rPr lang="en-US" dirty="0" smtClean="0"/>
              <a:t> Closing</a:t>
            </a:r>
            <a:endParaRPr lang="en-US" dirty="0"/>
          </a:p>
          <a:p>
            <a:endParaRPr lang="en-US" dirty="0" smtClean="0"/>
          </a:p>
          <a:p>
            <a:pPr marL="0" indent="0">
              <a:buNone/>
            </a:pPr>
            <a:r>
              <a:rPr lang="en-US" dirty="0" smtClean="0"/>
              <a:t>*can be included in </a:t>
            </a:r>
            <a:r>
              <a:rPr lang="en-US" dirty="0"/>
              <a:t>i</a:t>
            </a:r>
            <a:r>
              <a:rPr lang="en-US" dirty="0" smtClean="0"/>
              <a:t>ntro paragraph, or in recap paragraph</a:t>
            </a:r>
            <a:endParaRPr lang="en-US" dirty="0"/>
          </a:p>
        </p:txBody>
      </p:sp>
    </p:spTree>
    <p:extLst>
      <p:ext uri="{BB962C8B-B14F-4D97-AF65-F5344CB8AC3E}">
        <p14:creationId xmlns:p14="http://schemas.microsoft.com/office/powerpoint/2010/main" val="131157126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Summarizing Your Novel</a:t>
            </a:r>
            <a:endParaRPr lang="en-US" dirty="0"/>
          </a:p>
        </p:txBody>
      </p:sp>
      <p:sp>
        <p:nvSpPr>
          <p:cNvPr id="3" name="Content Placeholder 2"/>
          <p:cNvSpPr>
            <a:spLocks noGrp="1"/>
          </p:cNvSpPr>
          <p:nvPr>
            <p:ph idx="1"/>
          </p:nvPr>
        </p:nvSpPr>
        <p:spPr/>
        <p:txBody>
          <a:bodyPr/>
          <a:lstStyle/>
          <a:p>
            <a:pPr algn="ctr" fontAlgn="base">
              <a:lnSpc>
                <a:spcPct val="250000"/>
              </a:lnSpc>
            </a:pPr>
            <a:r>
              <a:rPr lang="en-US" b="1" dirty="0"/>
              <a:t>Main Character’s </a:t>
            </a:r>
            <a:r>
              <a:rPr lang="en-US" b="1" dirty="0">
                <a:solidFill>
                  <a:srgbClr val="00B050"/>
                </a:solidFill>
              </a:rPr>
              <a:t>WANTS/NEEDS</a:t>
            </a:r>
          </a:p>
          <a:p>
            <a:pPr algn="ctr" fontAlgn="base">
              <a:lnSpc>
                <a:spcPct val="250000"/>
              </a:lnSpc>
            </a:pPr>
            <a:r>
              <a:rPr lang="en-US" b="1" dirty="0"/>
              <a:t>The </a:t>
            </a:r>
            <a:r>
              <a:rPr lang="en-US" b="1" dirty="0">
                <a:solidFill>
                  <a:srgbClr val="00B050"/>
                </a:solidFill>
              </a:rPr>
              <a:t>CONFLICT</a:t>
            </a:r>
            <a:r>
              <a:rPr lang="en-US" b="1" dirty="0"/>
              <a:t> that the MC is facing</a:t>
            </a:r>
            <a:endParaRPr lang="en-US" dirty="0"/>
          </a:p>
          <a:p>
            <a:pPr algn="ctr" fontAlgn="base">
              <a:lnSpc>
                <a:spcPct val="250000"/>
              </a:lnSpc>
            </a:pPr>
            <a:r>
              <a:rPr lang="en-US" b="1" dirty="0"/>
              <a:t>The </a:t>
            </a:r>
            <a:r>
              <a:rPr lang="en-US" b="1" dirty="0">
                <a:solidFill>
                  <a:srgbClr val="00B050"/>
                </a:solidFill>
              </a:rPr>
              <a:t>STAKES </a:t>
            </a:r>
            <a:endParaRPr lang="en-US" dirty="0">
              <a:solidFill>
                <a:srgbClr val="00B050"/>
              </a:solidFill>
            </a:endParaRPr>
          </a:p>
        </p:txBody>
      </p:sp>
    </p:spTree>
    <p:extLst>
      <p:ext uri="{BB962C8B-B14F-4D97-AF65-F5344CB8AC3E}">
        <p14:creationId xmlns:p14="http://schemas.microsoft.com/office/powerpoint/2010/main" val="84204239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10419" y="0"/>
            <a:ext cx="4652962" cy="806450"/>
          </a:xfrm>
        </p:spPr>
        <p:txBody>
          <a:bodyPr>
            <a:normAutofit/>
          </a:bodyPr>
          <a:lstStyle/>
          <a:p>
            <a:pPr algn="ctr"/>
            <a:r>
              <a:rPr lang="en-US" sz="3500" dirty="0" smtClean="0"/>
              <a:t>Sample Query Letter</a:t>
            </a:r>
            <a:endParaRPr lang="en-US" sz="3500" dirty="0"/>
          </a:p>
        </p:txBody>
      </p:sp>
      <p:sp>
        <p:nvSpPr>
          <p:cNvPr id="3" name="Content Placeholder 2"/>
          <p:cNvSpPr>
            <a:spLocks noGrp="1"/>
          </p:cNvSpPr>
          <p:nvPr>
            <p:ph idx="1"/>
          </p:nvPr>
        </p:nvSpPr>
        <p:spPr>
          <a:xfrm>
            <a:off x="1958200" y="592137"/>
            <a:ext cx="10233800" cy="6286500"/>
          </a:xfrm>
        </p:spPr>
        <p:txBody>
          <a:bodyPr>
            <a:noAutofit/>
          </a:bodyPr>
          <a:lstStyle/>
          <a:p>
            <a:pPr>
              <a:buFont typeface="Wingdings" charset="2"/>
              <a:buChar char="Ø"/>
            </a:pPr>
            <a:r>
              <a:rPr lang="en-US" sz="1900" dirty="0" smtClean="0"/>
              <a:t>Dear Lauren,</a:t>
            </a:r>
            <a:endParaRPr lang="en-US" sz="1900" dirty="0"/>
          </a:p>
          <a:p>
            <a:pPr>
              <a:buFont typeface="Wingdings" charset="2"/>
              <a:buChar char="Ø"/>
            </a:pPr>
            <a:r>
              <a:rPr lang="en-US" sz="1900" dirty="0" smtClean="0"/>
              <a:t>I understand you are interested in heartfelt YA Contemporaries, so I am excited to share THE WANDERINGS OF DESSA ROSE with you.</a:t>
            </a:r>
          </a:p>
          <a:p>
            <a:pPr>
              <a:buFont typeface="Wingdings" charset="2"/>
              <a:buChar char="Ø"/>
            </a:pPr>
            <a:r>
              <a:rPr lang="en-US" sz="1900" dirty="0"/>
              <a:t>When </a:t>
            </a:r>
            <a:r>
              <a:rPr lang="en-US" sz="1900" dirty="0" smtClean="0"/>
              <a:t>reluctant </a:t>
            </a:r>
            <a:r>
              <a:rPr lang="en-US" sz="1900" dirty="0"/>
              <a:t>American </a:t>
            </a:r>
            <a:r>
              <a:rPr lang="en-US" sz="1900" dirty="0" smtClean="0"/>
              <a:t>nomad Dessa Rose </a:t>
            </a:r>
            <a:r>
              <a:rPr lang="en-US" sz="1900" dirty="0"/>
              <a:t>applies to art school, she thinks the biggest hurdle is going to be convincing her hippie </a:t>
            </a:r>
            <a:r>
              <a:rPr lang="en-US" sz="1900" dirty="0" smtClean="0"/>
              <a:t>mother </a:t>
            </a:r>
            <a:r>
              <a:rPr lang="en-US" sz="1900" dirty="0"/>
              <a:t>to let </a:t>
            </a:r>
            <a:r>
              <a:rPr lang="en-US" sz="1900" dirty="0" smtClean="0"/>
              <a:t>her leave the traveling life. </a:t>
            </a:r>
            <a:r>
              <a:rPr lang="en-US" sz="1900" dirty="0"/>
              <a:t>That, and saying goodbye to Cyrus, the boy she’s loved for years, but that she can’t have.  </a:t>
            </a:r>
            <a:r>
              <a:rPr lang="en-US" sz="1900" dirty="0" smtClean="0"/>
              <a:t>But </a:t>
            </a:r>
            <a:r>
              <a:rPr lang="en-US" sz="1900" dirty="0"/>
              <a:t>instead of packing her bags and starting her new life as a college freshman, Dessa doesn’t get in...anywhere. Suddenly her future is as empty as the road she’s so desperately sick of traveling, and it looks like she’s going to be stuck grappling with her feelings for Cy indefinitely. </a:t>
            </a:r>
            <a:r>
              <a:rPr lang="en-US" sz="1900" dirty="0" smtClean="0"/>
              <a:t> </a:t>
            </a:r>
          </a:p>
          <a:p>
            <a:pPr>
              <a:buFont typeface="Wingdings" charset="2"/>
              <a:buChar char="Ø"/>
            </a:pPr>
            <a:r>
              <a:rPr lang="en-US" sz="1900" dirty="0" smtClean="0"/>
              <a:t>That is, until a </a:t>
            </a:r>
            <a:r>
              <a:rPr lang="en-US" sz="1900" dirty="0"/>
              <a:t>new opportunity to live a travel-free life presents itself in the form of a highly coveted internship in Santa </a:t>
            </a:r>
            <a:r>
              <a:rPr lang="en-US" sz="1900" dirty="0" smtClean="0"/>
              <a:t>Fe. Now, Dessa</a:t>
            </a:r>
            <a:r>
              <a:rPr lang="en-US" sz="1900" dirty="0"/>
              <a:t> </a:t>
            </a:r>
            <a:r>
              <a:rPr lang="en-US" sz="1900" dirty="0" smtClean="0"/>
              <a:t>must choose between continuing </a:t>
            </a:r>
            <a:r>
              <a:rPr lang="en-US" sz="1900" dirty="0"/>
              <a:t>the adventure she knows with the guy of her dreams, </a:t>
            </a:r>
            <a:r>
              <a:rPr lang="en-US" sz="1900" dirty="0" smtClean="0"/>
              <a:t>and saying goodbye </a:t>
            </a:r>
            <a:r>
              <a:rPr lang="en-US" sz="1900" dirty="0"/>
              <a:t>to her nomadic existence </a:t>
            </a:r>
            <a:r>
              <a:rPr lang="en-US" sz="1900" dirty="0" smtClean="0"/>
              <a:t>to </a:t>
            </a:r>
            <a:r>
              <a:rPr lang="en-US" sz="1900" dirty="0"/>
              <a:t>start a life of her </a:t>
            </a:r>
            <a:r>
              <a:rPr lang="en-US" sz="1900" dirty="0" smtClean="0"/>
              <a:t>own.</a:t>
            </a:r>
            <a:endParaRPr lang="en-US" sz="1900" dirty="0"/>
          </a:p>
          <a:p>
            <a:pPr>
              <a:buFont typeface="Wingdings" charset="2"/>
              <a:buChar char="Ø"/>
            </a:pPr>
            <a:r>
              <a:rPr lang="en-US" sz="1900" dirty="0" smtClean="0"/>
              <a:t>Complete at 75,000 words, THE WANDERINGS OF DESSA ROSE is a YA Contemporary that will appeal to fans of Morgan Matson and Sarah </a:t>
            </a:r>
            <a:r>
              <a:rPr lang="en-US" sz="1900" dirty="0" err="1" smtClean="0"/>
              <a:t>Dessen</a:t>
            </a:r>
            <a:r>
              <a:rPr lang="en-US" sz="1900" dirty="0" smtClean="0"/>
              <a:t>. </a:t>
            </a:r>
            <a:endParaRPr lang="en-US" sz="1900" dirty="0"/>
          </a:p>
          <a:p>
            <a:pPr>
              <a:buFont typeface="Wingdings" charset="2"/>
              <a:buChar char="Ø"/>
            </a:pPr>
            <a:r>
              <a:rPr lang="en-US" sz="1900" dirty="0" smtClean="0"/>
              <a:t>I am a literary agent and writer living in Brooklyn. My short story “Going Under” appeared in Black Heart Magazine in 2013.</a:t>
            </a:r>
            <a:endParaRPr lang="en-US" sz="1900" dirty="0"/>
          </a:p>
          <a:p>
            <a:pPr>
              <a:buFont typeface="Wingdings" charset="2"/>
              <a:buChar char="Ø"/>
            </a:pPr>
            <a:r>
              <a:rPr lang="en-US" sz="1900" dirty="0" smtClean="0"/>
              <a:t>Per your submission guidelines, I have included the first 10 pages below. I look forward to hearing from you.</a:t>
            </a:r>
          </a:p>
          <a:p>
            <a:pPr marL="0" indent="0">
              <a:buNone/>
            </a:pPr>
            <a:endParaRPr lang="en-US" sz="1900" dirty="0"/>
          </a:p>
          <a:p>
            <a:pPr>
              <a:buFont typeface="Wingdings" charset="2"/>
              <a:buChar char="Ø"/>
            </a:pPr>
            <a:endParaRPr lang="en-US" sz="1900" dirty="0" smtClean="0"/>
          </a:p>
        </p:txBody>
      </p:sp>
      <p:sp>
        <p:nvSpPr>
          <p:cNvPr id="4" name="TextBox 3"/>
          <p:cNvSpPr txBox="1"/>
          <p:nvPr/>
        </p:nvSpPr>
        <p:spPr>
          <a:xfrm>
            <a:off x="657226" y="592137"/>
            <a:ext cx="1170513" cy="369332"/>
          </a:xfrm>
          <a:prstGeom prst="rect">
            <a:avLst/>
          </a:prstGeom>
          <a:noFill/>
        </p:spPr>
        <p:txBody>
          <a:bodyPr wrap="none" rtlCol="0">
            <a:spAutoFit/>
          </a:bodyPr>
          <a:lstStyle/>
          <a:p>
            <a:r>
              <a:rPr lang="en-US" dirty="0" smtClean="0">
                <a:solidFill>
                  <a:srgbClr val="00B050"/>
                </a:solidFill>
              </a:rPr>
              <a:t>Salutation</a:t>
            </a:r>
            <a:endParaRPr lang="en-US" dirty="0">
              <a:solidFill>
                <a:srgbClr val="00B050"/>
              </a:solidFill>
            </a:endParaRPr>
          </a:p>
        </p:txBody>
      </p:sp>
      <p:sp>
        <p:nvSpPr>
          <p:cNvPr id="5" name="TextBox 4"/>
          <p:cNvSpPr txBox="1"/>
          <p:nvPr/>
        </p:nvSpPr>
        <p:spPr>
          <a:xfrm>
            <a:off x="657226" y="961469"/>
            <a:ext cx="643125" cy="369332"/>
          </a:xfrm>
          <a:prstGeom prst="rect">
            <a:avLst/>
          </a:prstGeom>
          <a:noFill/>
        </p:spPr>
        <p:txBody>
          <a:bodyPr wrap="none" rtlCol="0">
            <a:spAutoFit/>
          </a:bodyPr>
          <a:lstStyle/>
          <a:p>
            <a:r>
              <a:rPr lang="en-US" dirty="0" smtClean="0">
                <a:solidFill>
                  <a:srgbClr val="00B050"/>
                </a:solidFill>
              </a:rPr>
              <a:t>Intro</a:t>
            </a:r>
            <a:endParaRPr lang="en-US" dirty="0">
              <a:solidFill>
                <a:srgbClr val="00B050"/>
              </a:solidFill>
            </a:endParaRPr>
          </a:p>
        </p:txBody>
      </p:sp>
      <p:sp>
        <p:nvSpPr>
          <p:cNvPr id="6" name="TextBox 5"/>
          <p:cNvSpPr txBox="1"/>
          <p:nvPr/>
        </p:nvSpPr>
        <p:spPr>
          <a:xfrm>
            <a:off x="657225" y="2128838"/>
            <a:ext cx="2705489" cy="369332"/>
          </a:xfrm>
          <a:prstGeom prst="rect">
            <a:avLst/>
          </a:prstGeom>
          <a:noFill/>
        </p:spPr>
        <p:txBody>
          <a:bodyPr wrap="square" rtlCol="0">
            <a:spAutoFit/>
          </a:bodyPr>
          <a:lstStyle/>
          <a:p>
            <a:r>
              <a:rPr lang="en-US" dirty="0" smtClean="0">
                <a:solidFill>
                  <a:srgbClr val="00B050"/>
                </a:solidFill>
              </a:rPr>
              <a:t>Summary</a:t>
            </a:r>
            <a:endParaRPr lang="en-US" dirty="0">
              <a:solidFill>
                <a:srgbClr val="00B050"/>
              </a:solidFill>
            </a:endParaRPr>
          </a:p>
        </p:txBody>
      </p:sp>
      <p:sp>
        <p:nvSpPr>
          <p:cNvPr id="7" name="TextBox 6"/>
          <p:cNvSpPr txBox="1"/>
          <p:nvPr/>
        </p:nvSpPr>
        <p:spPr>
          <a:xfrm>
            <a:off x="613804" y="4475162"/>
            <a:ext cx="1015471" cy="646331"/>
          </a:xfrm>
          <a:prstGeom prst="rect">
            <a:avLst/>
          </a:prstGeom>
          <a:noFill/>
        </p:spPr>
        <p:txBody>
          <a:bodyPr wrap="none" rtlCol="0">
            <a:spAutoFit/>
          </a:bodyPr>
          <a:lstStyle/>
          <a:p>
            <a:r>
              <a:rPr lang="en-US" dirty="0" smtClean="0">
                <a:solidFill>
                  <a:srgbClr val="00B050"/>
                </a:solidFill>
              </a:rPr>
              <a:t>Recap &amp; </a:t>
            </a:r>
          </a:p>
          <a:p>
            <a:r>
              <a:rPr lang="en-US" dirty="0" smtClean="0">
                <a:solidFill>
                  <a:srgbClr val="00B050"/>
                </a:solidFill>
              </a:rPr>
              <a:t>Comps</a:t>
            </a:r>
            <a:endParaRPr lang="en-US" dirty="0">
              <a:solidFill>
                <a:srgbClr val="00B050"/>
              </a:solidFill>
            </a:endParaRPr>
          </a:p>
        </p:txBody>
      </p:sp>
      <p:sp>
        <p:nvSpPr>
          <p:cNvPr id="8" name="TextBox 7"/>
          <p:cNvSpPr txBox="1"/>
          <p:nvPr/>
        </p:nvSpPr>
        <p:spPr>
          <a:xfrm>
            <a:off x="657225" y="5300662"/>
            <a:ext cx="754427" cy="369332"/>
          </a:xfrm>
          <a:prstGeom prst="rect">
            <a:avLst/>
          </a:prstGeom>
          <a:noFill/>
        </p:spPr>
        <p:txBody>
          <a:bodyPr wrap="square" rtlCol="0">
            <a:spAutoFit/>
          </a:bodyPr>
          <a:lstStyle/>
          <a:p>
            <a:r>
              <a:rPr lang="en-US" dirty="0" smtClean="0">
                <a:solidFill>
                  <a:srgbClr val="00B050"/>
                </a:solidFill>
              </a:rPr>
              <a:t>Bio</a:t>
            </a:r>
            <a:endParaRPr lang="en-US" dirty="0">
              <a:solidFill>
                <a:srgbClr val="00B050"/>
              </a:solidFill>
            </a:endParaRPr>
          </a:p>
        </p:txBody>
      </p:sp>
      <p:sp>
        <p:nvSpPr>
          <p:cNvPr id="9" name="TextBox 8"/>
          <p:cNvSpPr txBox="1"/>
          <p:nvPr/>
        </p:nvSpPr>
        <p:spPr>
          <a:xfrm>
            <a:off x="657226" y="5849163"/>
            <a:ext cx="1158244" cy="369332"/>
          </a:xfrm>
          <a:prstGeom prst="rect">
            <a:avLst/>
          </a:prstGeom>
          <a:noFill/>
        </p:spPr>
        <p:txBody>
          <a:bodyPr wrap="square" rtlCol="0">
            <a:spAutoFit/>
          </a:bodyPr>
          <a:lstStyle/>
          <a:p>
            <a:r>
              <a:rPr lang="en-US" dirty="0" smtClean="0">
                <a:solidFill>
                  <a:srgbClr val="00B050"/>
                </a:solidFill>
              </a:rPr>
              <a:t>Closing</a:t>
            </a:r>
            <a:endParaRPr lang="en-US" dirty="0">
              <a:solidFill>
                <a:srgbClr val="00B050"/>
              </a:solidFill>
            </a:endParaRPr>
          </a:p>
        </p:txBody>
      </p:sp>
    </p:spTree>
    <p:extLst>
      <p:ext uri="{BB962C8B-B14F-4D97-AF65-F5344CB8AC3E}">
        <p14:creationId xmlns:p14="http://schemas.microsoft.com/office/powerpoint/2010/main" val="112363669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65116" y="272624"/>
            <a:ext cx="10233800" cy="6295691"/>
          </a:xfrm>
        </p:spPr>
        <p:txBody>
          <a:bodyPr>
            <a:noAutofit/>
          </a:bodyPr>
          <a:lstStyle/>
          <a:p>
            <a:pPr marL="0" indent="0">
              <a:buNone/>
            </a:pPr>
            <a:r>
              <a:rPr lang="en-US" sz="1450" dirty="0" smtClean="0"/>
              <a:t>Dear</a:t>
            </a:r>
            <a:r>
              <a:rPr lang="en-US" sz="1450" dirty="0"/>
              <a:t>, Ms. </a:t>
            </a:r>
            <a:r>
              <a:rPr lang="en-US" sz="1450" dirty="0" smtClean="0"/>
              <a:t>Spieller,</a:t>
            </a:r>
          </a:p>
          <a:p>
            <a:pPr marL="0" indent="0">
              <a:buNone/>
            </a:pPr>
            <a:r>
              <a:rPr lang="en-US" sz="1450" dirty="0" smtClean="0"/>
              <a:t>I </a:t>
            </a:r>
            <a:r>
              <a:rPr lang="en-US" sz="1450" dirty="0"/>
              <a:t>look forward to meeting you at the upcoming OWFI Conference in Oklahoma City and to sitting in on your presentation.</a:t>
            </a:r>
          </a:p>
          <a:p>
            <a:pPr marL="0" indent="0">
              <a:buNone/>
            </a:pPr>
            <a:r>
              <a:rPr lang="en-US" sz="1450" dirty="0"/>
              <a:t> </a:t>
            </a:r>
            <a:r>
              <a:rPr lang="en-US" sz="1450" dirty="0" smtClean="0"/>
              <a:t>Below </a:t>
            </a:r>
            <a:r>
              <a:rPr lang="en-US" sz="1450" dirty="0"/>
              <a:t>is a brief query for </a:t>
            </a:r>
            <a:r>
              <a:rPr lang="en-US" sz="1450" u="sng" dirty="0"/>
              <a:t>Children of the Bright Moon</a:t>
            </a:r>
            <a:r>
              <a:rPr lang="en-US" sz="1450" dirty="0"/>
              <a:t>. My manuscript, complete at 165,000 words, is Historical Fiction and not a genre you ordinarily consider, but my hope is that you find the query useful for your lesson</a:t>
            </a:r>
            <a:r>
              <a:rPr lang="en-US" sz="1450" dirty="0" smtClean="0"/>
              <a:t>.</a:t>
            </a:r>
            <a:endParaRPr lang="en-US" sz="1450" dirty="0"/>
          </a:p>
          <a:p>
            <a:pPr marL="0" indent="0">
              <a:buNone/>
            </a:pPr>
            <a:r>
              <a:rPr lang="en-US" sz="1450" dirty="0"/>
              <a:t>According to your bio, you enjoy exciting adventures. If so, then </a:t>
            </a:r>
            <a:r>
              <a:rPr lang="en-US" sz="1450" u="sng" dirty="0"/>
              <a:t>Children of the Bright Moon</a:t>
            </a:r>
            <a:r>
              <a:rPr lang="en-US" sz="1450" dirty="0"/>
              <a:t>, will interest you. This story delves into territory less intrepid readers shy away from. My tale will make you hold your breath. It might even make you cry. It will certainly make you think</a:t>
            </a:r>
            <a:r>
              <a:rPr lang="en-US" sz="1450" dirty="0" smtClean="0"/>
              <a:t>.</a:t>
            </a:r>
            <a:endParaRPr lang="en-US" sz="1450" dirty="0"/>
          </a:p>
          <a:p>
            <a:pPr marL="0" indent="0">
              <a:buNone/>
            </a:pPr>
            <a:r>
              <a:rPr lang="en-US" sz="1450" dirty="0"/>
              <a:t>“Take me.” </a:t>
            </a:r>
          </a:p>
          <a:p>
            <a:pPr marL="0" indent="0">
              <a:buNone/>
            </a:pPr>
            <a:r>
              <a:rPr lang="en-US" sz="1450" dirty="0"/>
              <a:t>This is what ten-year-old Robbie </a:t>
            </a:r>
            <a:r>
              <a:rPr lang="en-US" sz="1450" dirty="0" err="1"/>
              <a:t>Flemming</a:t>
            </a:r>
            <a:r>
              <a:rPr lang="en-US" sz="1450" dirty="0"/>
              <a:t> says when Comanche Indians attack his family. His cabin is ablaze, his aunt lies dead in a puddle of blood and, instead of running away, instead of hiding, Robbie volunteers to go with the </a:t>
            </a:r>
            <a:r>
              <a:rPr lang="en-US" sz="1450" dirty="0" err="1"/>
              <a:t>Comanches</a:t>
            </a:r>
            <a:r>
              <a:rPr lang="en-US" sz="1450" dirty="0"/>
              <a:t>. “Leave my mother alone. Take me.” </a:t>
            </a:r>
          </a:p>
          <a:p>
            <a:pPr marL="0" indent="0">
              <a:buNone/>
            </a:pPr>
            <a:r>
              <a:rPr lang="en-US" sz="1450" u="sng" dirty="0"/>
              <a:t>Children of the Bright Moon</a:t>
            </a:r>
            <a:r>
              <a:rPr lang="en-US" sz="1450" dirty="0"/>
              <a:t> explores why, in the Texas of 1861, a kid would choose to live amongst the most bloodthirsty natives on the continent. Bright Moon also tells the story of “Monk” St. Argent, a tortured Texas Ranger hell-bent on saving Robbie from the Indians and from himself</a:t>
            </a:r>
            <a:r>
              <a:rPr lang="en-US" sz="1450" dirty="0" smtClean="0"/>
              <a:t>.</a:t>
            </a:r>
            <a:endParaRPr lang="en-US" sz="1450" dirty="0"/>
          </a:p>
          <a:p>
            <a:pPr marL="0" indent="0">
              <a:buNone/>
            </a:pPr>
            <a:r>
              <a:rPr lang="en-US" sz="1450" dirty="0"/>
              <a:t>Perhaps you recognize the setup? </a:t>
            </a:r>
            <a:r>
              <a:rPr lang="en-US" sz="1450" u="sng" dirty="0"/>
              <a:t>Children of the Bright Moon</a:t>
            </a:r>
            <a:r>
              <a:rPr lang="en-US" sz="1450" dirty="0"/>
              <a:t> is </a:t>
            </a:r>
            <a:r>
              <a:rPr lang="en-US" sz="1450" i="1" dirty="0"/>
              <a:t>Apocalypse Now</a:t>
            </a:r>
            <a:r>
              <a:rPr lang="en-US" sz="1450" dirty="0"/>
              <a:t> meets </a:t>
            </a:r>
            <a:r>
              <a:rPr lang="en-US" sz="1450" i="1" dirty="0"/>
              <a:t>Breaking Bad</a:t>
            </a:r>
            <a:r>
              <a:rPr lang="en-US" sz="1450" dirty="0"/>
              <a:t> but set on the frontier like </a:t>
            </a:r>
            <a:r>
              <a:rPr lang="en-US" sz="1450" i="1" dirty="0"/>
              <a:t>Dances With Wolves</a:t>
            </a:r>
            <a:r>
              <a:rPr lang="en-US" sz="1450" dirty="0"/>
              <a:t>. The backdrop is our homegrown dystopia, the Civil War. In the modern story, Martin Sheen’s Captain Willard is sent on a mission to locate and assassinate renegade Colonel Kurtz; in my version, Texas Ranger “Monk” St. Argent ventures alone into No-Man’s-Land, the dark heart of Indian Territory, to save his friend and ward, Robbie </a:t>
            </a:r>
            <a:r>
              <a:rPr lang="en-US" sz="1450" dirty="0" err="1"/>
              <a:t>Flemming</a:t>
            </a:r>
            <a:r>
              <a:rPr lang="en-US" sz="1450" dirty="0"/>
              <a:t>. In </a:t>
            </a:r>
            <a:r>
              <a:rPr lang="en-US" sz="1450" i="1" dirty="0"/>
              <a:t>Breaking Bad</a:t>
            </a:r>
            <a:r>
              <a:rPr lang="en-US" sz="1450" dirty="0"/>
              <a:t>, the protagonist, once a respected leader of children, develops into the fiercest of criminals. In </a:t>
            </a:r>
            <a:r>
              <a:rPr lang="en-US" sz="1450" u="sng" dirty="0"/>
              <a:t>Children of the Bright Moon</a:t>
            </a:r>
            <a:r>
              <a:rPr lang="en-US" sz="1450" dirty="0"/>
              <a:t>, the rogue Colonel is a child. In both stories, our savior is lost</a:t>
            </a:r>
            <a:r>
              <a:rPr lang="en-US" sz="1450" dirty="0" smtClean="0"/>
              <a:t>.</a:t>
            </a:r>
            <a:endParaRPr lang="en-US" sz="1450" dirty="0"/>
          </a:p>
          <a:p>
            <a:pPr marL="0" indent="0">
              <a:buNone/>
            </a:pPr>
            <a:r>
              <a:rPr lang="en-US" sz="1450" u="sng" dirty="0"/>
              <a:t>Children of the Bright Moon</a:t>
            </a:r>
            <a:r>
              <a:rPr lang="en-US" sz="1450" dirty="0"/>
              <a:t>, like Harry Potter, is a book both children and adults will enjoy. It is not for the faint of heart. It is for those who fantasize that, one day, they, too, will be tested, but they will be strong enough to not break bad in the end.</a:t>
            </a:r>
          </a:p>
          <a:p>
            <a:pPr marL="0" indent="0">
              <a:buNone/>
            </a:pPr>
            <a:r>
              <a:rPr lang="en-US" sz="1450" dirty="0"/>
              <a:t> </a:t>
            </a:r>
            <a:r>
              <a:rPr lang="en-US" sz="1450" dirty="0" smtClean="0"/>
              <a:t>Here </a:t>
            </a:r>
            <a:r>
              <a:rPr lang="en-US" sz="1450" dirty="0"/>
              <a:t>is a background tidbit on me. My family owns a string of newspapers across the heart of Texas, including The Comanche Chief, the oldest newspaper west of Fort Worth. I cut my teeth reading captivity stories, Comanche Indian stories, and tales of babies being swapped out of their cradles. </a:t>
            </a:r>
            <a:r>
              <a:rPr lang="en-US" sz="1450" u="sng" dirty="0"/>
              <a:t>Children of the Bright Moon</a:t>
            </a:r>
            <a:r>
              <a:rPr lang="en-US" sz="1450" dirty="0"/>
              <a:t> grew out of those stories and the newspaper reports my family published.</a:t>
            </a:r>
          </a:p>
          <a:p>
            <a:pPr marL="0" indent="0">
              <a:buNone/>
            </a:pPr>
            <a:r>
              <a:rPr lang="en-US" sz="1450" dirty="0"/>
              <a:t> </a:t>
            </a:r>
            <a:r>
              <a:rPr lang="en-US" sz="1450" dirty="0" smtClean="0"/>
              <a:t>Thank </a:t>
            </a:r>
            <a:r>
              <a:rPr lang="en-US" sz="1450" dirty="0"/>
              <a:t>you for your time and consideration.</a:t>
            </a:r>
          </a:p>
          <a:p>
            <a:pPr marL="0" indent="0">
              <a:buNone/>
            </a:pPr>
            <a:endParaRPr lang="en-US" sz="1450" dirty="0"/>
          </a:p>
        </p:txBody>
      </p:sp>
    </p:spTree>
    <p:extLst>
      <p:ext uri="{BB962C8B-B14F-4D97-AF65-F5344CB8AC3E}">
        <p14:creationId xmlns:p14="http://schemas.microsoft.com/office/powerpoint/2010/main" val="7672051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95937" y="252663"/>
            <a:ext cx="10233800" cy="6443559"/>
          </a:xfrm>
        </p:spPr>
        <p:txBody>
          <a:bodyPr>
            <a:noAutofit/>
          </a:bodyPr>
          <a:lstStyle/>
          <a:p>
            <a:pPr marL="0" indent="0">
              <a:buNone/>
            </a:pPr>
            <a:r>
              <a:rPr lang="en-US" sz="1600" dirty="0"/>
              <a:t>Dear Ms. ________________,</a:t>
            </a:r>
          </a:p>
          <a:p>
            <a:pPr marL="0" indent="0">
              <a:buNone/>
            </a:pPr>
            <a:r>
              <a:rPr lang="en-US" sz="1600" dirty="0"/>
              <a:t>Recently orphaned, twelve-year-old Melvin vents in a journal as he searches for a fabled treasure left by his great-great grandfather, a professional magician whose stage name was </a:t>
            </a:r>
            <a:r>
              <a:rPr lang="en-US" sz="1600" dirty="0" err="1"/>
              <a:t>Melini</a:t>
            </a:r>
            <a:r>
              <a:rPr lang="en-US" sz="1600" dirty="0"/>
              <a:t> the Mysterious. When young Mel works up a magic act, he bills himself as MELVIN THE MYSTERIOUS.</a:t>
            </a:r>
          </a:p>
          <a:p>
            <a:pPr marL="0" indent="0">
              <a:buNone/>
            </a:pPr>
            <a:r>
              <a:rPr lang="en-US" sz="1600" dirty="0"/>
              <a:t>MELVIN THE MYSTERIOUS includes . . .</a:t>
            </a:r>
          </a:p>
          <a:p>
            <a:pPr marL="0" indent="0">
              <a:buNone/>
            </a:pPr>
            <a:r>
              <a:rPr lang="en-US" sz="1600" dirty="0"/>
              <a:t>cartoons</a:t>
            </a:r>
          </a:p>
          <a:p>
            <a:pPr marL="0" indent="0">
              <a:buNone/>
            </a:pPr>
            <a:r>
              <a:rPr lang="en-US" sz="1600" dirty="0"/>
              <a:t>humor</a:t>
            </a:r>
          </a:p>
          <a:p>
            <a:pPr marL="0" indent="0">
              <a:buNone/>
            </a:pPr>
            <a:r>
              <a:rPr lang="en-US" sz="1600" dirty="0"/>
              <a:t>magic tricks</a:t>
            </a:r>
          </a:p>
          <a:p>
            <a:pPr marL="0" indent="0">
              <a:buNone/>
            </a:pPr>
            <a:r>
              <a:rPr lang="en-US" sz="1600" dirty="0"/>
              <a:t>mysteries</a:t>
            </a:r>
          </a:p>
          <a:p>
            <a:pPr marL="0" indent="0">
              <a:buNone/>
            </a:pPr>
            <a:r>
              <a:rPr lang="en-US" sz="1600" dirty="0"/>
              <a:t>treasure</a:t>
            </a:r>
          </a:p>
          <a:p>
            <a:pPr marL="0" indent="0">
              <a:buNone/>
            </a:pPr>
            <a:r>
              <a:rPr lang="en-US" sz="1600" dirty="0"/>
              <a:t>boy-girl stuff.</a:t>
            </a:r>
          </a:p>
          <a:p>
            <a:pPr marL="0" indent="0">
              <a:buNone/>
            </a:pPr>
            <a:r>
              <a:rPr lang="en-US" sz="1600" dirty="0"/>
              <a:t>Along with the loss of his parents, Mel has to deal with his oversized ears, a new school, a bully, and his feisty grandmother’s financial crisis.</a:t>
            </a:r>
          </a:p>
          <a:p>
            <a:pPr marL="0" indent="0">
              <a:buNone/>
            </a:pPr>
            <a:r>
              <a:rPr lang="en-US" sz="1600" dirty="0"/>
              <a:t>MELVIN THE MYSTERIOUS is unashamedly written for boys, but girls will love the strong, quirky female characters. It’s The Hardy Boys meet Diary of a Wimpy Kid with a liberal dose of Fun With Magic for Boys and Girls.</a:t>
            </a:r>
          </a:p>
          <a:p>
            <a:pPr marL="0" indent="0">
              <a:buNone/>
            </a:pPr>
            <a:r>
              <a:rPr lang="en-US" sz="1600" dirty="0"/>
              <a:t>MELVIN THE MYSTERIOUS is a contemporary middle-grade novel with 190 pages, more than 125 cartoons/sketches, and instructions for fifteen magic tricks. If you would like to see the full manuscript, let me know.</a:t>
            </a:r>
          </a:p>
          <a:p>
            <a:pPr marL="0" indent="0">
              <a:buNone/>
            </a:pPr>
            <a:r>
              <a:rPr lang="en-US" sz="1600" dirty="0"/>
              <a:t>I have had forty-nine children’s stories, articles, and poems published in Highlights, Highlights High Five, Boys’ Life, Ladybug, Jack &amp; Jill, and other publications. I am an award-winning magician with several</a:t>
            </a:r>
          </a:p>
          <a:p>
            <a:pPr marL="0" indent="0">
              <a:buNone/>
            </a:pPr>
            <a:r>
              <a:rPr lang="en-US" sz="1600" dirty="0"/>
              <a:t>published books on magic, including the best-selling (to the magic fraternity) Comedy Magic Textbook.</a:t>
            </a:r>
          </a:p>
          <a:p>
            <a:pPr marL="0" indent="0">
              <a:buNone/>
            </a:pPr>
            <a:r>
              <a:rPr lang="en-US" sz="1600" dirty="0"/>
              <a:t>Thanking you in advance for your consideration.</a:t>
            </a:r>
          </a:p>
          <a:p>
            <a:pPr marL="0" indent="0">
              <a:buNone/>
            </a:pPr>
            <a:endParaRPr lang="en-US" sz="1600" dirty="0"/>
          </a:p>
        </p:txBody>
      </p:sp>
    </p:spTree>
    <p:extLst>
      <p:ext uri="{BB962C8B-B14F-4D97-AF65-F5344CB8AC3E}">
        <p14:creationId xmlns:p14="http://schemas.microsoft.com/office/powerpoint/2010/main" val="135410984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15200" y="637674"/>
            <a:ext cx="10233800" cy="6220326"/>
          </a:xfrm>
        </p:spPr>
        <p:txBody>
          <a:bodyPr>
            <a:noAutofit/>
          </a:bodyPr>
          <a:lstStyle/>
          <a:p>
            <a:pPr marL="0" indent="0">
              <a:buNone/>
            </a:pPr>
            <a:r>
              <a:rPr lang="en-US" sz="1900" dirty="0"/>
              <a:t>Dear Ms. ____________,</a:t>
            </a:r>
          </a:p>
          <a:p>
            <a:pPr marL="0" indent="0">
              <a:buNone/>
            </a:pPr>
            <a:r>
              <a:rPr lang="en-US" sz="1900" dirty="0"/>
              <a:t>In the late summer of a woman’s life she meets a handsome rancher who ignites her dormant passion, a passion that isn’t fully realized until she follows a yearning to the city of her youth where enlightenment becomes a costly foray. FINDING ROSE ROCKS is an 86,000-word contemporary women’s fiction with strong romantic elements.</a:t>
            </a:r>
          </a:p>
          <a:p>
            <a:pPr marL="0" indent="0">
              <a:buNone/>
            </a:pPr>
            <a:r>
              <a:rPr lang="en-US" sz="1900" dirty="0"/>
              <a:t>JENNIFER’s business fails and she decides as soon as possible she will leave Oklahoma in a cloud of red dust and return to her San Diego roots. TROY comes along with a solution to her company’s woes. He has a velvety voice and appealing confidence. They begin a relationship; it deepens and then stalls after she’s called to the west coast on a family matter and decides to stay for the summer. She meets BEN with his irresistible charm. Her newfound self-awareness mingles with salty ocean breezes and eucalyptus-scented air to place her in Ben’s arms. Their liaison is heartfelt but brief, mid-life’s last hurrah. Jennifer realizes her heart is back on the southern prairie and returns to Troy’s ranch, but she may be one adventure too late.</a:t>
            </a:r>
          </a:p>
          <a:p>
            <a:pPr marL="0" indent="0">
              <a:buNone/>
            </a:pPr>
            <a:r>
              <a:rPr lang="en-US" sz="1900" dirty="0"/>
              <a:t>FINDING ROSE ROCKS won first place in the 2014 Oklahoma City Writer’s contest and second place with Chesapeake Romance Writers. I’ve had short stories published in an anthology. My novel might be enjoyed by fans of Sue Monk Kidd’s The Mermaid’s Chair. Like my heroine, I own and manage corporate housing. I’m a member of Women’s Fiction Writers Association and Oklahoma Writer’s Federation. I am fine-tuning a raw-edged memoir.</a:t>
            </a:r>
          </a:p>
          <a:p>
            <a:pPr marL="0" indent="0">
              <a:buNone/>
            </a:pPr>
            <a:r>
              <a:rPr lang="en-US" sz="1900" dirty="0"/>
              <a:t>Included are my synopsis and first three chapters requested in _________’s submission guidelines. I hope to hear from you soon.</a:t>
            </a:r>
          </a:p>
          <a:p>
            <a:pPr marL="0" indent="0">
              <a:buNone/>
            </a:pPr>
            <a:endParaRPr lang="en-US" sz="1900" dirty="0"/>
          </a:p>
        </p:txBody>
      </p:sp>
    </p:spTree>
    <p:extLst>
      <p:ext uri="{BB962C8B-B14F-4D97-AF65-F5344CB8AC3E}">
        <p14:creationId xmlns:p14="http://schemas.microsoft.com/office/powerpoint/2010/main" val="5999725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07458" y="420364"/>
            <a:ext cx="10233800" cy="5418974"/>
          </a:xfrm>
        </p:spPr>
        <p:txBody>
          <a:bodyPr>
            <a:noAutofit/>
          </a:bodyPr>
          <a:lstStyle/>
          <a:p>
            <a:pPr marL="0" indent="0">
              <a:buNone/>
            </a:pPr>
            <a:r>
              <a:rPr lang="en-US" sz="2300" dirty="0"/>
              <a:t>Ask ten people, “What’s in ketchup?” and you’ll get ten identical answers: “Tomatoes.” But for most of ketchup’s long history, it was made from fish, soybeans, mushrooms—everything except tomatoes. Even today, countless non-tomato variations exist, from cranberry to celery.</a:t>
            </a:r>
          </a:p>
          <a:p>
            <a:pPr marL="0" indent="0">
              <a:buNone/>
            </a:pPr>
            <a:r>
              <a:rPr lang="en-US" sz="2300" dirty="0"/>
              <a:t>I’ll tell the surprising story of America’s favorite sauce in my nonfiction article, “The Secret Life of Ketchup.” The article will describe ketchup’s ancient beginnings as a pickled fish sauce, its migration from Asia to Europe to the U.S., and the many changes it underwent along the way. I’ll show how tomatoes transformed ketchup forever, and I’ll take a quick look at today’s little-known non-tomato versions.</a:t>
            </a:r>
          </a:p>
          <a:p>
            <a:pPr marL="0" indent="0">
              <a:buNone/>
            </a:pPr>
            <a:r>
              <a:rPr lang="en-US" sz="2300" dirty="0"/>
              <a:t>I’m also proposing two sidebars. “What’s Your Ketchup I.Q.?” is a six-question trivia quiz. “Ketchup, Catchup, or Catsup?” discusses the spelling variations of ketchup. (All three spellings are correct.) With sidebars, “The Secret Life of Ketchup” runs about 1,000 words.</a:t>
            </a:r>
          </a:p>
          <a:p>
            <a:pPr marL="0" indent="0">
              <a:buNone/>
            </a:pPr>
            <a:r>
              <a:rPr lang="en-US" sz="2300" dirty="0"/>
              <a:t>I’ve previously published nonfiction for adults in magazines such as Bridal Guide, Country Woman, and Austin Magazine. My YA fiction has appeared in a variety of religious and confession magazines, including With, Jubilee, and True Love.</a:t>
            </a:r>
          </a:p>
          <a:p>
            <a:pPr marL="0" indent="0">
              <a:buNone/>
            </a:pPr>
            <a:r>
              <a:rPr lang="en-US" sz="2300" dirty="0"/>
              <a:t>I’ll be happy to send the complete manuscript of “The Secret Life of Ketchup” on request. I look forward to hearing from you.</a:t>
            </a:r>
          </a:p>
          <a:p>
            <a:pPr marL="0" indent="0">
              <a:buNone/>
            </a:pPr>
            <a:endParaRPr lang="en-US" sz="2300" dirty="0"/>
          </a:p>
        </p:txBody>
      </p:sp>
    </p:spTree>
    <p:extLst>
      <p:ext uri="{BB962C8B-B14F-4D97-AF65-F5344CB8AC3E}">
        <p14:creationId xmlns:p14="http://schemas.microsoft.com/office/powerpoint/2010/main" val="2007606841"/>
      </p:ext>
    </p:extLst>
  </p:cSld>
  <p:clrMapOvr>
    <a:masterClrMapping/>
  </p:clrMapOvr>
  <p:timing>
    <p:tnLst>
      <p:par>
        <p:cTn id="1" dur="indefinite" restart="never" nodeType="tmRoot"/>
      </p:par>
    </p:tnLst>
  </p:timing>
</p:sld>
</file>

<file path=ppt/theme/theme1.xml><?xml version="1.0" encoding="utf-8"?>
<a:theme xmlns:a="http://schemas.openxmlformats.org/drawingml/2006/main" name="Depth">
  <a:themeElements>
    <a:clrScheme name="Depth">
      <a:dk1>
        <a:sysClr val="windowText" lastClr="000000"/>
      </a:dk1>
      <a:lt1>
        <a:sysClr val="window" lastClr="FFFFFF"/>
      </a:lt1>
      <a:dk2>
        <a:srgbClr val="455F51"/>
      </a:dk2>
      <a:lt2>
        <a:srgbClr val="94D7E4"/>
      </a:lt2>
      <a:accent1>
        <a:srgbClr val="41AEBD"/>
      </a:accent1>
      <a:accent2>
        <a:srgbClr val="97E9D5"/>
      </a:accent2>
      <a:accent3>
        <a:srgbClr val="A2CF49"/>
      </a:accent3>
      <a:accent4>
        <a:srgbClr val="608F3D"/>
      </a:accent4>
      <a:accent5>
        <a:srgbClr val="F4DE3A"/>
      </a:accent5>
      <a:accent6>
        <a:srgbClr val="FCB11C"/>
      </a:accent6>
      <a:hlink>
        <a:srgbClr val="FBCA98"/>
      </a:hlink>
      <a:folHlink>
        <a:srgbClr val="D3B86D"/>
      </a:folHlink>
    </a:clrScheme>
    <a:fontScheme name="Depth">
      <a:majorFont>
        <a:latin typeface="Corbel" panose="020B0503020204020204"/>
        <a:ea typeface=""/>
        <a:cs typeface=""/>
        <a:font script="Jpan" typeface="メイリオ"/>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メイリオ"/>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epth">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Depth" id="{7BEAFC2A-325C-49C4-AC08-2B765DA903F9}" vid="{1735E755-43E6-43AA-ABA2-C989ECC79AF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Depth</Template>
  <TotalTime>516</TotalTime>
  <Words>1978</Words>
  <Application>Microsoft Macintosh PowerPoint</Application>
  <PresentationFormat>Widescreen</PresentationFormat>
  <Paragraphs>101</Paragraphs>
  <Slides>14</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Calibri</vt:lpstr>
      <vt:lpstr>Corbel</vt:lpstr>
      <vt:lpstr>Wingdings</vt:lpstr>
      <vt:lpstr>Arial</vt:lpstr>
      <vt:lpstr>Depth</vt:lpstr>
      <vt:lpstr>Crafting the Perfect Query</vt:lpstr>
      <vt:lpstr>A bit about me…</vt:lpstr>
      <vt:lpstr>Anatomy of a Query Letter</vt:lpstr>
      <vt:lpstr>Summarizing Your Novel</vt:lpstr>
      <vt:lpstr>Sample Query Letter</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15.0033</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Crafting the Perfect Query</dc:title>
  <dc:creator>Lauren Spieller</dc:creator>
  <cp:lastModifiedBy>Lauren Spieller</cp:lastModifiedBy>
  <cp:revision>24</cp:revision>
  <dcterms:created xsi:type="dcterms:W3CDTF">2016-10-04T14:35:33Z</dcterms:created>
  <dcterms:modified xsi:type="dcterms:W3CDTF">2017-04-28T14:14:11Z</dcterms:modified>
</cp:coreProperties>
</file>